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6E72-6D05-4BF9-B7A4-052A566DC351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B7851-CDA5-4A2E-8E46-5ABA796A26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E72EB-CB02-4D5C-8E19-32424CEBC6B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67A2C-6849-4D26-928C-7FDB54DDD88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F4A93-2168-4CDB-BDF7-1CA0C9C3188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328B2-212D-4117-ABC6-3491184B7504}" type="slidenum">
              <a:rPr lang="en-US"/>
              <a:pPr/>
              <a:t>21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E65B7-264F-4E42-A694-E60354D62242}" type="slidenum">
              <a:rPr lang="en-US"/>
              <a:pPr/>
              <a:t>22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A75DF1-44CE-460D-A98B-F10474A99B5D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800" y="609600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981200"/>
            <a:ext cx="32385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32385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800" y="4114800"/>
            <a:ext cx="32385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4114800"/>
            <a:ext cx="32385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2E2F-BE1B-4130-85C1-0ED3CE6341E1}" type="datetime1">
              <a:rPr lang="en-US"/>
              <a:pPr>
                <a:defRPr/>
              </a:pPr>
              <a:t>6/24/2026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F723A-C370-416B-AEE8-FFBEE84CA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EC1C-FEE4-4B47-BD9D-383907B26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biology/cell-organelles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4017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Bacteria </a:t>
            </a:r>
            <a:r>
              <a:rPr lang="en-US" sz="4800" b="1" dirty="0" smtClean="0"/>
              <a:t>structure and </a:t>
            </a:r>
            <a:r>
              <a:rPr lang="en-US" sz="4800" b="1" dirty="0" err="1" smtClean="0"/>
              <a:t>Morphoogy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6167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Dr. </a:t>
            </a:r>
            <a:r>
              <a:rPr lang="en-US" sz="4000" b="1" dirty="0" err="1" smtClean="0"/>
              <a:t>Sonal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Mishra</a:t>
            </a:r>
            <a:endParaRPr lang="en-US" sz="4000" b="1" dirty="0"/>
          </a:p>
        </p:txBody>
      </p:sp>
      <p:pic>
        <p:nvPicPr>
          <p:cNvPr id="6" name="Picture 4" descr="FG04_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152400"/>
            <a:ext cx="6919912" cy="40322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smtClean="0">
                <a:solidFill>
                  <a:schemeClr val="accent2"/>
                </a:solidFill>
              </a:rPr>
              <a:t>Domain Bacteria</a:t>
            </a:r>
            <a:br>
              <a:rPr lang="en-US" sz="4400" b="1" smtClean="0">
                <a:solidFill>
                  <a:schemeClr val="accent2"/>
                </a:solidFill>
              </a:rPr>
            </a:br>
            <a:r>
              <a:rPr lang="en-US" sz="4400" b="1" smtClean="0">
                <a:solidFill>
                  <a:schemeClr val="accent2"/>
                </a:solidFill>
              </a:rPr>
              <a:t>Kingdom Eubacteria</a:t>
            </a:r>
          </a:p>
        </p:txBody>
      </p:sp>
      <p:pic>
        <p:nvPicPr>
          <p:cNvPr id="7171" name="Picture 11" descr="Ch18 image1 eubacte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057400"/>
            <a:ext cx="3238500" cy="3856038"/>
          </a:xfrm>
          <a:noFill/>
        </p:spPr>
      </p:pic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Found just about everywhere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Strong cell walls w/ peptidoglycan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Some have a secondary cell wall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smtClean="0">
                <a:solidFill>
                  <a:schemeClr val="accent2"/>
                </a:solidFill>
              </a:rPr>
              <a:t>Domain Archaea</a:t>
            </a:r>
            <a:br>
              <a:rPr lang="en-US" sz="4000" b="1" smtClean="0">
                <a:solidFill>
                  <a:schemeClr val="accent2"/>
                </a:solidFill>
              </a:rPr>
            </a:br>
            <a:r>
              <a:rPr lang="en-US" sz="4000" b="1" smtClean="0">
                <a:solidFill>
                  <a:schemeClr val="accent2"/>
                </a:solidFill>
              </a:rPr>
              <a:t>Kingdom Archaebacteria</a:t>
            </a:r>
          </a:p>
        </p:txBody>
      </p:sp>
      <p:pic>
        <p:nvPicPr>
          <p:cNvPr id="9219" name="Picture 3" descr="Ch18 image 1 archa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057400"/>
            <a:ext cx="3238500" cy="3856038"/>
          </a:xfrm>
          <a:noFill/>
        </p:spPr>
      </p:pic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Live in extreme and hostile environments</a:t>
            </a:r>
          </a:p>
          <a:p>
            <a:r>
              <a:rPr lang="en-US" smtClean="0">
                <a:solidFill>
                  <a:schemeClr val="tx1"/>
                </a:solidFill>
              </a:rPr>
              <a:t>Has ribosomal proteins similar to eukaryotic cells</a:t>
            </a:r>
          </a:p>
          <a:p>
            <a:r>
              <a:rPr lang="en-US" smtClean="0">
                <a:solidFill>
                  <a:schemeClr val="tx1"/>
                </a:solidFill>
              </a:rPr>
              <a:t>Cell walls lack peptidoglycans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Archaebacteria</a:t>
            </a:r>
          </a:p>
        </p:txBody>
      </p:sp>
      <p:pic>
        <p:nvPicPr>
          <p:cNvPr id="10243" name="Picture 11" descr="bacterial dead se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29008" y="1981200"/>
            <a:ext cx="2838083" cy="1981200"/>
          </a:xfrm>
          <a:noFill/>
        </p:spPr>
      </p:pic>
      <p:pic>
        <p:nvPicPr>
          <p:cNvPr id="10244" name="Picture 12" descr="bacterial spr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518150" y="1981200"/>
            <a:ext cx="2641600" cy="1981200"/>
          </a:xfrm>
          <a:noFill/>
        </p:spPr>
      </p:pic>
      <p:pic>
        <p:nvPicPr>
          <p:cNvPr id="10245" name="Picture 13" descr="bacterial sulfur spring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2127250" y="4114800"/>
            <a:ext cx="2641600" cy="1981200"/>
          </a:xfrm>
          <a:noFill/>
        </p:spPr>
      </p:pic>
      <p:pic>
        <p:nvPicPr>
          <p:cNvPr id="10246" name="Picture 15" descr="hydrothermal-ven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305117" y="4114800"/>
            <a:ext cx="3067665" cy="1981200"/>
          </a:xfrm>
          <a:noFill/>
        </p:spPr>
      </p:pic>
      <p:sp>
        <p:nvSpPr>
          <p:cNvPr id="1024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840573-E49F-467C-B94A-C9E7A5D3F11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Methanogens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81200"/>
            <a:ext cx="3505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Break down cellulose in a cow’s stomach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marsh (methane) gas</a:t>
            </a:r>
          </a:p>
        </p:txBody>
      </p:sp>
      <p:pic>
        <p:nvPicPr>
          <p:cNvPr id="11268" name="Picture 6" descr="cow%20graz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145530" y="1676400"/>
            <a:ext cx="3577339" cy="4114800"/>
          </a:xfrm>
          <a:noFill/>
        </p:spPr>
      </p:pic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CAE56-218A-4A04-9C81-565D32D4310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Extreme Halophiles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981200"/>
            <a:ext cx="3200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Live in very salty 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salt to generate ATP (energy)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Dead Sea, Great Salt Lake inhabitants</a:t>
            </a:r>
          </a:p>
        </p:txBody>
      </p:sp>
      <p:pic>
        <p:nvPicPr>
          <p:cNvPr id="12292" name="Picture 6" descr="dead-sea_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38875" y="3132138"/>
            <a:ext cx="1200150" cy="1812925"/>
          </a:xfrm>
          <a:noFill/>
        </p:spPr>
      </p:pic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95B39A-C697-4F40-8AA6-322C6C31244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629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Thermoacidophiles or Thermophiles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Live in extremely hot environments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Found in volcanic vents, hot springs, cracks on ocean floor that leak acid</a:t>
            </a:r>
          </a:p>
        </p:txBody>
      </p:sp>
      <p:pic>
        <p:nvPicPr>
          <p:cNvPr id="13316" name="Picture 9" descr="vent(small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15743" y="3559232"/>
            <a:ext cx="236913" cy="349135"/>
          </a:xfrm>
          <a:noFill/>
        </p:spPr>
      </p:pic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E7E81-59C2-41BE-AD9F-71292AE1F39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629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Prokaryotic &amp; Eukaryotic Cells</a:t>
            </a:r>
            <a:b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238" y="2601276"/>
            <a:ext cx="3809524" cy="2523810"/>
          </a:xfrm>
          <a:noFill/>
        </p:spPr>
      </p:pic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AD68BB-CA98-424E-B5CF-6D4B0F3B2F0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87413"/>
            <a:ext cx="7772400" cy="560387"/>
          </a:xfrm>
        </p:spPr>
        <p:txBody>
          <a:bodyPr>
            <a:normAutofit fontScale="90000"/>
          </a:bodyPr>
          <a:lstStyle/>
          <a:p>
            <a:r>
              <a:rPr lang="en-US" sz="4000"/>
              <a:t>Prokaryotic vs Eukaryotic 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u="sng">
                <a:solidFill>
                  <a:srgbClr val="FF0000"/>
                </a:solidFill>
              </a:rPr>
              <a:t>PROKARYOTIC</a:t>
            </a:r>
          </a:p>
          <a:p>
            <a:r>
              <a:rPr lang="en-US"/>
              <a:t>Simplest form</a:t>
            </a:r>
          </a:p>
          <a:p>
            <a:r>
              <a:rPr lang="en-US"/>
              <a:t>Lack membrane bound structures</a:t>
            </a:r>
          </a:p>
          <a:p>
            <a:r>
              <a:rPr lang="en-US"/>
              <a:t>Lack true nucleus</a:t>
            </a:r>
          </a:p>
          <a:p>
            <a:r>
              <a:rPr lang="en-US"/>
              <a:t>Example: bacteria and cyanobacteria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u="sng">
                <a:solidFill>
                  <a:srgbClr val="FF0000"/>
                </a:solidFill>
              </a:rPr>
              <a:t>EUKARYOTIC</a:t>
            </a:r>
          </a:p>
          <a:p>
            <a:r>
              <a:rPr lang="en-US"/>
              <a:t>Most common</a:t>
            </a:r>
          </a:p>
          <a:p>
            <a:r>
              <a:rPr lang="en-US"/>
              <a:t>Possess membrane bound structures and a nucleus</a:t>
            </a:r>
          </a:p>
          <a:p>
            <a:r>
              <a:rPr lang="en-US"/>
              <a:t>Found in most living things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build="p" autoUpdateAnimBg="0"/>
      <p:bldP spid="8294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45720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Earliest Prokaryotes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981200"/>
            <a:ext cx="419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numerous</a:t>
            </a:r>
            <a:r>
              <a:rPr lang="en-US" sz="3600" b="1" dirty="0" smtClean="0">
                <a:solidFill>
                  <a:srgbClr val="FFFF00"/>
                </a:solidFill>
              </a:rPr>
              <a:t> organisms on Earth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Include all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Earliest fossils date</a:t>
            </a:r>
            <a:r>
              <a:rPr lang="en-US" sz="3600" b="1" dirty="0" smtClean="0">
                <a:solidFill>
                  <a:srgbClr val="FFFF00"/>
                </a:solidFill>
              </a:rPr>
              <a:t> 2.5 billion years old</a:t>
            </a:r>
          </a:p>
        </p:txBody>
      </p:sp>
      <p:pic>
        <p:nvPicPr>
          <p:cNvPr id="15364" name="Picture 7" descr="fossilbactsc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29400" y="533400"/>
            <a:ext cx="2133600" cy="3317875"/>
          </a:xfrm>
          <a:noFill/>
        </p:spPr>
      </p:pic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DFA99-F1C6-4ABE-ACC1-A57B8D0B333E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5366" name="Picture 5" descr="fossilbacte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191000"/>
            <a:ext cx="24733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Bacterial Structure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6629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Microscopic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not have a nucleus or membrane-bound organelles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Single, circular chromosome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plasmids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Unicellular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6514D-BC1F-40E9-B658-A5931490FE8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16389" name="Picture 4" descr="plasm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3657600"/>
            <a:ext cx="2943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7467600" y="3276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PLASMIDS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  <p:bldP spid="22733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Robert Hooke</a:t>
            </a:r>
            <a:br>
              <a:rPr lang="en-US"/>
            </a:br>
            <a:r>
              <a:rPr lang="en-US"/>
              <a:t> (1635-1703)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English Scientist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First to use the microscope to observe cells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Coined the term “cell”</a:t>
            </a:r>
          </a:p>
        </p:txBody>
      </p:sp>
      <p:pic>
        <p:nvPicPr>
          <p:cNvPr id="75780" name="Picture 4" descr="hookecor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219325"/>
            <a:ext cx="3848100" cy="4105275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404813"/>
            <a:ext cx="8229600" cy="16208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4800" b="1">
                <a:latin typeface="Times New Roman" pitchFamily="18" charset="0"/>
              </a:rPr>
              <a:t>Bacterial Cell Structures &amp; 	Functions</a:t>
            </a:r>
          </a:p>
        </p:txBody>
      </p:sp>
      <p:pic>
        <p:nvPicPr>
          <p:cNvPr id="21508" name="Picture 4" descr="FG04_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4675"/>
            <a:ext cx="69199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732588" y="4149725"/>
            <a:ext cx="433387" cy="714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072313" y="3827463"/>
            <a:ext cx="57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Pili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685800" y="0"/>
            <a:ext cx="7543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 b="1">
                <a:solidFill>
                  <a:schemeClr val="tx2"/>
                </a:solidFill>
              </a:rPr>
              <a:t>Bacterial Structure</a:t>
            </a:r>
            <a:endParaRPr lang="en-US" sz="3200" b="1">
              <a:solidFill>
                <a:schemeClr val="tx2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/>
          </p:nvPr>
        </p:nvGraphicFramePr>
        <p:xfrm>
          <a:off x="1295400" y="1146175"/>
          <a:ext cx="6400800" cy="5710238"/>
        </p:xfrm>
        <a:graphic>
          <a:graphicData uri="http://schemas.openxmlformats.org/presentationml/2006/ole">
            <p:oleObj spid="_x0000_s1026" name="Image" r:id="rId4" imgW="3104394" imgH="2770638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9"/>
          <p:cNvSpPr>
            <a:spLocks noChangeArrowheads="1"/>
          </p:cNvSpPr>
          <p:nvPr/>
        </p:nvSpPr>
        <p:spPr bwMode="auto">
          <a:xfrm>
            <a:off x="2057400" y="2514600"/>
            <a:ext cx="6400800" cy="243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6600"/>
              </a:solidFill>
            </a:endParaRPr>
          </a:p>
        </p:txBody>
      </p:sp>
      <p:sp>
        <p:nvSpPr>
          <p:cNvPr id="16387" name="AutoShape 10"/>
          <p:cNvSpPr>
            <a:spLocks noChangeArrowheads="1"/>
          </p:cNvSpPr>
          <p:nvPr/>
        </p:nvSpPr>
        <p:spPr bwMode="auto">
          <a:xfrm>
            <a:off x="3200400" y="4114800"/>
            <a:ext cx="304800" cy="304800"/>
          </a:xfrm>
          <a:custGeom>
            <a:avLst/>
            <a:gdLst>
              <a:gd name="T0" fmla="*/ 152400 w 21600"/>
              <a:gd name="T1" fmla="*/ 0 h 21600"/>
              <a:gd name="T2" fmla="*/ 44633 w 21600"/>
              <a:gd name="T3" fmla="*/ 44633 h 21600"/>
              <a:gd name="T4" fmla="*/ 0 w 21600"/>
              <a:gd name="T5" fmla="*/ 152400 h 21600"/>
              <a:gd name="T6" fmla="*/ 44633 w 21600"/>
              <a:gd name="T7" fmla="*/ 260167 h 21600"/>
              <a:gd name="T8" fmla="*/ 152400 w 21600"/>
              <a:gd name="T9" fmla="*/ 304800 h 21600"/>
              <a:gd name="T10" fmla="*/ 260167 w 21600"/>
              <a:gd name="T11" fmla="*/ 260167 h 21600"/>
              <a:gd name="T12" fmla="*/ 304800 w 21600"/>
              <a:gd name="T13" fmla="*/ 152400 h 21600"/>
              <a:gd name="T14" fmla="*/ 260167 w 21600"/>
              <a:gd name="T15" fmla="*/ 4463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11"/>
          <p:cNvSpPr>
            <a:spLocks noChangeArrowheads="1"/>
          </p:cNvSpPr>
          <p:nvPr/>
        </p:nvSpPr>
        <p:spPr bwMode="auto">
          <a:xfrm>
            <a:off x="1981200" y="2438400"/>
            <a:ext cx="6553200" cy="2590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6389" name="AutoShape 12"/>
          <p:cNvSpPr>
            <a:spLocks noChangeArrowheads="1"/>
          </p:cNvSpPr>
          <p:nvPr/>
        </p:nvSpPr>
        <p:spPr bwMode="auto">
          <a:xfrm>
            <a:off x="1905000" y="2362200"/>
            <a:ext cx="6705600" cy="2743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6390" name="Freeform 13"/>
          <p:cNvSpPr>
            <a:spLocks/>
          </p:cNvSpPr>
          <p:nvPr/>
        </p:nvSpPr>
        <p:spPr bwMode="auto">
          <a:xfrm>
            <a:off x="3810000" y="3124200"/>
            <a:ext cx="3538538" cy="1114425"/>
          </a:xfrm>
          <a:custGeom>
            <a:avLst/>
            <a:gdLst>
              <a:gd name="T0" fmla="*/ 40 w 2229"/>
              <a:gd name="T1" fmla="*/ 282 h 702"/>
              <a:gd name="T2" fmla="*/ 157 w 2229"/>
              <a:gd name="T3" fmla="*/ 227 h 702"/>
              <a:gd name="T4" fmla="*/ 422 w 2229"/>
              <a:gd name="T5" fmla="*/ 126 h 702"/>
              <a:gd name="T6" fmla="*/ 422 w 2229"/>
              <a:gd name="T7" fmla="*/ 266 h 702"/>
              <a:gd name="T8" fmla="*/ 383 w 2229"/>
              <a:gd name="T9" fmla="*/ 142 h 702"/>
              <a:gd name="T10" fmla="*/ 616 w 2229"/>
              <a:gd name="T11" fmla="*/ 79 h 702"/>
              <a:gd name="T12" fmla="*/ 819 w 2229"/>
              <a:gd name="T13" fmla="*/ 56 h 702"/>
              <a:gd name="T14" fmla="*/ 982 w 2229"/>
              <a:gd name="T15" fmla="*/ 17 h 702"/>
              <a:gd name="T16" fmla="*/ 1356 w 2229"/>
              <a:gd name="T17" fmla="*/ 173 h 702"/>
              <a:gd name="T18" fmla="*/ 1192 w 2229"/>
              <a:gd name="T19" fmla="*/ 212 h 702"/>
              <a:gd name="T20" fmla="*/ 1309 w 2229"/>
              <a:gd name="T21" fmla="*/ 79 h 702"/>
              <a:gd name="T22" fmla="*/ 1854 w 2229"/>
              <a:gd name="T23" fmla="*/ 196 h 702"/>
              <a:gd name="T24" fmla="*/ 1924 w 2229"/>
              <a:gd name="T25" fmla="*/ 352 h 702"/>
              <a:gd name="T26" fmla="*/ 1644 w 2229"/>
              <a:gd name="T27" fmla="*/ 367 h 702"/>
              <a:gd name="T28" fmla="*/ 1620 w 2229"/>
              <a:gd name="T29" fmla="*/ 134 h 702"/>
              <a:gd name="T30" fmla="*/ 1893 w 2229"/>
              <a:gd name="T31" fmla="*/ 110 h 702"/>
              <a:gd name="T32" fmla="*/ 1994 w 2229"/>
              <a:gd name="T33" fmla="*/ 196 h 702"/>
              <a:gd name="T34" fmla="*/ 2165 w 2229"/>
              <a:gd name="T35" fmla="*/ 336 h 702"/>
              <a:gd name="T36" fmla="*/ 2126 w 2229"/>
              <a:gd name="T37" fmla="*/ 437 h 702"/>
              <a:gd name="T38" fmla="*/ 1978 w 2229"/>
              <a:gd name="T39" fmla="*/ 445 h 702"/>
              <a:gd name="T40" fmla="*/ 2095 w 2229"/>
              <a:gd name="T41" fmla="*/ 445 h 702"/>
              <a:gd name="T42" fmla="*/ 2134 w 2229"/>
              <a:gd name="T43" fmla="*/ 546 h 702"/>
              <a:gd name="T44" fmla="*/ 1901 w 2229"/>
              <a:gd name="T45" fmla="*/ 554 h 702"/>
              <a:gd name="T46" fmla="*/ 2002 w 2229"/>
              <a:gd name="T47" fmla="*/ 585 h 702"/>
              <a:gd name="T48" fmla="*/ 1854 w 2229"/>
              <a:gd name="T49" fmla="*/ 702 h 702"/>
              <a:gd name="T50" fmla="*/ 1714 w 2229"/>
              <a:gd name="T51" fmla="*/ 671 h 702"/>
              <a:gd name="T52" fmla="*/ 1449 w 2229"/>
              <a:gd name="T53" fmla="*/ 546 h 702"/>
              <a:gd name="T54" fmla="*/ 1932 w 2229"/>
              <a:gd name="T55" fmla="*/ 562 h 702"/>
              <a:gd name="T56" fmla="*/ 1722 w 2229"/>
              <a:gd name="T57" fmla="*/ 694 h 702"/>
              <a:gd name="T58" fmla="*/ 1122 w 2229"/>
              <a:gd name="T59" fmla="*/ 593 h 702"/>
              <a:gd name="T60" fmla="*/ 974 w 2229"/>
              <a:gd name="T61" fmla="*/ 554 h 702"/>
              <a:gd name="T62" fmla="*/ 1286 w 2229"/>
              <a:gd name="T63" fmla="*/ 430 h 702"/>
              <a:gd name="T64" fmla="*/ 1332 w 2229"/>
              <a:gd name="T65" fmla="*/ 554 h 702"/>
              <a:gd name="T66" fmla="*/ 717 w 2229"/>
              <a:gd name="T67" fmla="*/ 430 h 702"/>
              <a:gd name="T68" fmla="*/ 1060 w 2229"/>
              <a:gd name="T69" fmla="*/ 422 h 702"/>
              <a:gd name="T70" fmla="*/ 990 w 2229"/>
              <a:gd name="T71" fmla="*/ 523 h 702"/>
              <a:gd name="T72" fmla="*/ 616 w 2229"/>
              <a:gd name="T73" fmla="*/ 570 h 702"/>
              <a:gd name="T74" fmla="*/ 538 w 2229"/>
              <a:gd name="T75" fmla="*/ 469 h 702"/>
              <a:gd name="T76" fmla="*/ 959 w 2229"/>
              <a:gd name="T77" fmla="*/ 406 h 702"/>
              <a:gd name="T78" fmla="*/ 858 w 2229"/>
              <a:gd name="T79" fmla="*/ 476 h 702"/>
              <a:gd name="T80" fmla="*/ 461 w 2229"/>
              <a:gd name="T81" fmla="*/ 414 h 702"/>
              <a:gd name="T82" fmla="*/ 647 w 2229"/>
              <a:gd name="T83" fmla="*/ 313 h 702"/>
              <a:gd name="T84" fmla="*/ 601 w 2229"/>
              <a:gd name="T85" fmla="*/ 422 h 702"/>
              <a:gd name="T86" fmla="*/ 468 w 2229"/>
              <a:gd name="T87" fmla="*/ 476 h 702"/>
              <a:gd name="T88" fmla="*/ 297 w 2229"/>
              <a:gd name="T89" fmla="*/ 352 h 702"/>
              <a:gd name="T90" fmla="*/ 414 w 2229"/>
              <a:gd name="T91" fmla="*/ 383 h 702"/>
              <a:gd name="T92" fmla="*/ 258 w 2229"/>
              <a:gd name="T93" fmla="*/ 445 h 702"/>
              <a:gd name="T94" fmla="*/ 32 w 2229"/>
              <a:gd name="T95" fmla="*/ 367 h 702"/>
              <a:gd name="T96" fmla="*/ 87 w 2229"/>
              <a:gd name="T97" fmla="*/ 274 h 702"/>
              <a:gd name="T98" fmla="*/ 235 w 2229"/>
              <a:gd name="T99" fmla="*/ 142 h 702"/>
              <a:gd name="T100" fmla="*/ 336 w 2229"/>
              <a:gd name="T101" fmla="*/ 219 h 702"/>
              <a:gd name="T102" fmla="*/ 515 w 2229"/>
              <a:gd name="T103" fmla="*/ 188 h 702"/>
              <a:gd name="T104" fmla="*/ 562 w 2229"/>
              <a:gd name="T105" fmla="*/ 212 h 702"/>
              <a:gd name="T106" fmla="*/ 523 w 2229"/>
              <a:gd name="T107" fmla="*/ 204 h 702"/>
              <a:gd name="T108" fmla="*/ 904 w 2229"/>
              <a:gd name="T109" fmla="*/ 103 h 702"/>
              <a:gd name="T110" fmla="*/ 1060 w 2229"/>
              <a:gd name="T111" fmla="*/ 17 h 702"/>
              <a:gd name="T112" fmla="*/ 1052 w 2229"/>
              <a:gd name="T113" fmla="*/ 87 h 702"/>
              <a:gd name="T114" fmla="*/ 1068 w 2229"/>
              <a:gd name="T115" fmla="*/ 25 h 702"/>
              <a:gd name="T116" fmla="*/ 1286 w 2229"/>
              <a:gd name="T117" fmla="*/ 64 h 702"/>
              <a:gd name="T118" fmla="*/ 1558 w 2229"/>
              <a:gd name="T119" fmla="*/ 142 h 702"/>
              <a:gd name="T120" fmla="*/ 1434 w 2229"/>
              <a:gd name="T121" fmla="*/ 126 h 702"/>
              <a:gd name="T122" fmla="*/ 1636 w 2229"/>
              <a:gd name="T123" fmla="*/ 118 h 702"/>
              <a:gd name="T124" fmla="*/ 1862 w 2229"/>
              <a:gd name="T125" fmla="*/ 188 h 7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29"/>
              <a:gd name="T190" fmla="*/ 0 h 702"/>
              <a:gd name="T191" fmla="*/ 2229 w 2229"/>
              <a:gd name="T192" fmla="*/ 702 h 7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29" h="702">
                <a:moveTo>
                  <a:pt x="1" y="391"/>
                </a:moveTo>
                <a:cubicBezTo>
                  <a:pt x="7" y="344"/>
                  <a:pt x="0" y="308"/>
                  <a:pt x="40" y="282"/>
                </a:cubicBezTo>
                <a:cubicBezTo>
                  <a:pt x="83" y="217"/>
                  <a:pt x="101" y="236"/>
                  <a:pt x="188" y="243"/>
                </a:cubicBezTo>
                <a:cubicBezTo>
                  <a:pt x="178" y="238"/>
                  <a:pt x="166" y="234"/>
                  <a:pt x="157" y="227"/>
                </a:cubicBezTo>
                <a:cubicBezTo>
                  <a:pt x="103" y="182"/>
                  <a:pt x="184" y="150"/>
                  <a:pt x="219" y="142"/>
                </a:cubicBezTo>
                <a:cubicBezTo>
                  <a:pt x="287" y="107"/>
                  <a:pt x="344" y="121"/>
                  <a:pt x="422" y="126"/>
                </a:cubicBezTo>
                <a:cubicBezTo>
                  <a:pt x="477" y="153"/>
                  <a:pt x="490" y="157"/>
                  <a:pt x="523" y="204"/>
                </a:cubicBezTo>
                <a:cubicBezTo>
                  <a:pt x="548" y="303"/>
                  <a:pt x="522" y="274"/>
                  <a:pt x="422" y="266"/>
                </a:cubicBezTo>
                <a:cubicBezTo>
                  <a:pt x="394" y="248"/>
                  <a:pt x="386" y="235"/>
                  <a:pt x="375" y="204"/>
                </a:cubicBezTo>
                <a:cubicBezTo>
                  <a:pt x="378" y="183"/>
                  <a:pt x="375" y="161"/>
                  <a:pt x="383" y="142"/>
                </a:cubicBezTo>
                <a:cubicBezTo>
                  <a:pt x="389" y="128"/>
                  <a:pt x="418" y="123"/>
                  <a:pt x="429" y="118"/>
                </a:cubicBezTo>
                <a:cubicBezTo>
                  <a:pt x="496" y="85"/>
                  <a:pt x="533" y="85"/>
                  <a:pt x="616" y="79"/>
                </a:cubicBezTo>
                <a:cubicBezTo>
                  <a:pt x="860" y="85"/>
                  <a:pt x="1050" y="69"/>
                  <a:pt x="858" y="118"/>
                </a:cubicBezTo>
                <a:cubicBezTo>
                  <a:pt x="831" y="111"/>
                  <a:pt x="788" y="94"/>
                  <a:pt x="819" y="56"/>
                </a:cubicBezTo>
                <a:cubicBezTo>
                  <a:pt x="831" y="41"/>
                  <a:pt x="855" y="45"/>
                  <a:pt x="873" y="40"/>
                </a:cubicBezTo>
                <a:cubicBezTo>
                  <a:pt x="950" y="17"/>
                  <a:pt x="891" y="29"/>
                  <a:pt x="982" y="17"/>
                </a:cubicBezTo>
                <a:cubicBezTo>
                  <a:pt x="1111" y="22"/>
                  <a:pt x="1281" y="0"/>
                  <a:pt x="1363" y="126"/>
                </a:cubicBezTo>
                <a:cubicBezTo>
                  <a:pt x="1361" y="142"/>
                  <a:pt x="1364" y="159"/>
                  <a:pt x="1356" y="173"/>
                </a:cubicBezTo>
                <a:cubicBezTo>
                  <a:pt x="1342" y="198"/>
                  <a:pt x="1295" y="213"/>
                  <a:pt x="1270" y="219"/>
                </a:cubicBezTo>
                <a:cubicBezTo>
                  <a:pt x="1244" y="217"/>
                  <a:pt x="1215" y="225"/>
                  <a:pt x="1192" y="212"/>
                </a:cubicBezTo>
                <a:cubicBezTo>
                  <a:pt x="1178" y="204"/>
                  <a:pt x="1177" y="165"/>
                  <a:pt x="1177" y="165"/>
                </a:cubicBezTo>
                <a:cubicBezTo>
                  <a:pt x="1203" y="110"/>
                  <a:pt x="1252" y="91"/>
                  <a:pt x="1309" y="79"/>
                </a:cubicBezTo>
                <a:cubicBezTo>
                  <a:pt x="1457" y="92"/>
                  <a:pt x="1555" y="92"/>
                  <a:pt x="1659" y="196"/>
                </a:cubicBezTo>
                <a:cubicBezTo>
                  <a:pt x="1738" y="176"/>
                  <a:pt x="1750" y="184"/>
                  <a:pt x="1854" y="196"/>
                </a:cubicBezTo>
                <a:cubicBezTo>
                  <a:pt x="1914" y="226"/>
                  <a:pt x="1924" y="231"/>
                  <a:pt x="1963" y="282"/>
                </a:cubicBezTo>
                <a:cubicBezTo>
                  <a:pt x="1976" y="321"/>
                  <a:pt x="1960" y="336"/>
                  <a:pt x="1924" y="352"/>
                </a:cubicBezTo>
                <a:cubicBezTo>
                  <a:pt x="1867" y="377"/>
                  <a:pt x="1813" y="391"/>
                  <a:pt x="1753" y="406"/>
                </a:cubicBezTo>
                <a:cubicBezTo>
                  <a:pt x="1697" y="393"/>
                  <a:pt x="1690" y="383"/>
                  <a:pt x="1644" y="367"/>
                </a:cubicBezTo>
                <a:cubicBezTo>
                  <a:pt x="1578" y="303"/>
                  <a:pt x="1577" y="244"/>
                  <a:pt x="1597" y="149"/>
                </a:cubicBezTo>
                <a:cubicBezTo>
                  <a:pt x="1599" y="140"/>
                  <a:pt x="1612" y="139"/>
                  <a:pt x="1620" y="134"/>
                </a:cubicBezTo>
                <a:cubicBezTo>
                  <a:pt x="1656" y="113"/>
                  <a:pt x="1697" y="105"/>
                  <a:pt x="1737" y="95"/>
                </a:cubicBezTo>
                <a:cubicBezTo>
                  <a:pt x="1789" y="100"/>
                  <a:pt x="1841" y="101"/>
                  <a:pt x="1893" y="110"/>
                </a:cubicBezTo>
                <a:cubicBezTo>
                  <a:pt x="1930" y="116"/>
                  <a:pt x="1986" y="173"/>
                  <a:pt x="1986" y="173"/>
                </a:cubicBezTo>
                <a:cubicBezTo>
                  <a:pt x="1989" y="181"/>
                  <a:pt x="1992" y="188"/>
                  <a:pt x="1994" y="196"/>
                </a:cubicBezTo>
                <a:cubicBezTo>
                  <a:pt x="2018" y="282"/>
                  <a:pt x="1987" y="253"/>
                  <a:pt x="2080" y="274"/>
                </a:cubicBezTo>
                <a:cubicBezTo>
                  <a:pt x="2107" y="301"/>
                  <a:pt x="2131" y="320"/>
                  <a:pt x="2165" y="336"/>
                </a:cubicBezTo>
                <a:cubicBezTo>
                  <a:pt x="2183" y="362"/>
                  <a:pt x="2229" y="387"/>
                  <a:pt x="2189" y="422"/>
                </a:cubicBezTo>
                <a:cubicBezTo>
                  <a:pt x="2173" y="436"/>
                  <a:pt x="2147" y="431"/>
                  <a:pt x="2126" y="437"/>
                </a:cubicBezTo>
                <a:cubicBezTo>
                  <a:pt x="2105" y="443"/>
                  <a:pt x="2064" y="453"/>
                  <a:pt x="2064" y="453"/>
                </a:cubicBezTo>
                <a:cubicBezTo>
                  <a:pt x="2035" y="450"/>
                  <a:pt x="2005" y="454"/>
                  <a:pt x="1978" y="445"/>
                </a:cubicBezTo>
                <a:cubicBezTo>
                  <a:pt x="1965" y="441"/>
                  <a:pt x="2004" y="437"/>
                  <a:pt x="2017" y="437"/>
                </a:cubicBezTo>
                <a:cubicBezTo>
                  <a:pt x="2043" y="437"/>
                  <a:pt x="2069" y="442"/>
                  <a:pt x="2095" y="445"/>
                </a:cubicBezTo>
                <a:cubicBezTo>
                  <a:pt x="2120" y="470"/>
                  <a:pt x="2131" y="490"/>
                  <a:pt x="2142" y="523"/>
                </a:cubicBezTo>
                <a:cubicBezTo>
                  <a:pt x="2139" y="531"/>
                  <a:pt x="2141" y="541"/>
                  <a:pt x="2134" y="546"/>
                </a:cubicBezTo>
                <a:cubicBezTo>
                  <a:pt x="2120" y="556"/>
                  <a:pt x="2087" y="562"/>
                  <a:pt x="2087" y="562"/>
                </a:cubicBezTo>
                <a:cubicBezTo>
                  <a:pt x="2025" y="559"/>
                  <a:pt x="1963" y="554"/>
                  <a:pt x="1901" y="554"/>
                </a:cubicBezTo>
                <a:cubicBezTo>
                  <a:pt x="1870" y="554"/>
                  <a:pt x="1964" y="553"/>
                  <a:pt x="1994" y="562"/>
                </a:cubicBezTo>
                <a:cubicBezTo>
                  <a:pt x="2002" y="564"/>
                  <a:pt x="1999" y="577"/>
                  <a:pt x="2002" y="585"/>
                </a:cubicBezTo>
                <a:cubicBezTo>
                  <a:pt x="1993" y="629"/>
                  <a:pt x="1983" y="648"/>
                  <a:pt x="1939" y="663"/>
                </a:cubicBezTo>
                <a:cubicBezTo>
                  <a:pt x="1913" y="681"/>
                  <a:pt x="1854" y="702"/>
                  <a:pt x="1854" y="702"/>
                </a:cubicBezTo>
                <a:cubicBezTo>
                  <a:pt x="1818" y="697"/>
                  <a:pt x="1781" y="694"/>
                  <a:pt x="1745" y="686"/>
                </a:cubicBezTo>
                <a:cubicBezTo>
                  <a:pt x="1734" y="684"/>
                  <a:pt x="1725" y="675"/>
                  <a:pt x="1714" y="671"/>
                </a:cubicBezTo>
                <a:cubicBezTo>
                  <a:pt x="1650" y="647"/>
                  <a:pt x="1584" y="623"/>
                  <a:pt x="1519" y="601"/>
                </a:cubicBezTo>
                <a:cubicBezTo>
                  <a:pt x="1491" y="582"/>
                  <a:pt x="1468" y="575"/>
                  <a:pt x="1449" y="546"/>
                </a:cubicBezTo>
                <a:cubicBezTo>
                  <a:pt x="1540" y="525"/>
                  <a:pt x="1610" y="507"/>
                  <a:pt x="1706" y="500"/>
                </a:cubicBezTo>
                <a:cubicBezTo>
                  <a:pt x="1780" y="509"/>
                  <a:pt x="1894" y="488"/>
                  <a:pt x="1932" y="562"/>
                </a:cubicBezTo>
                <a:cubicBezTo>
                  <a:pt x="1949" y="636"/>
                  <a:pt x="1904" y="635"/>
                  <a:pt x="1846" y="655"/>
                </a:cubicBezTo>
                <a:cubicBezTo>
                  <a:pt x="1728" y="696"/>
                  <a:pt x="1810" y="679"/>
                  <a:pt x="1722" y="694"/>
                </a:cubicBezTo>
                <a:cubicBezTo>
                  <a:pt x="1575" y="682"/>
                  <a:pt x="1467" y="668"/>
                  <a:pt x="1332" y="648"/>
                </a:cubicBezTo>
                <a:cubicBezTo>
                  <a:pt x="1261" y="621"/>
                  <a:pt x="1195" y="609"/>
                  <a:pt x="1122" y="593"/>
                </a:cubicBezTo>
                <a:cubicBezTo>
                  <a:pt x="1088" y="586"/>
                  <a:pt x="1055" y="578"/>
                  <a:pt x="1021" y="570"/>
                </a:cubicBezTo>
                <a:cubicBezTo>
                  <a:pt x="1005" y="566"/>
                  <a:pt x="974" y="554"/>
                  <a:pt x="974" y="554"/>
                </a:cubicBezTo>
                <a:cubicBezTo>
                  <a:pt x="949" y="502"/>
                  <a:pt x="974" y="497"/>
                  <a:pt x="1021" y="476"/>
                </a:cubicBezTo>
                <a:cubicBezTo>
                  <a:pt x="1103" y="440"/>
                  <a:pt x="1198" y="437"/>
                  <a:pt x="1286" y="430"/>
                </a:cubicBezTo>
                <a:cubicBezTo>
                  <a:pt x="1362" y="436"/>
                  <a:pt x="1458" y="409"/>
                  <a:pt x="1504" y="476"/>
                </a:cubicBezTo>
                <a:cubicBezTo>
                  <a:pt x="1470" y="559"/>
                  <a:pt x="1414" y="546"/>
                  <a:pt x="1332" y="554"/>
                </a:cubicBezTo>
                <a:cubicBezTo>
                  <a:pt x="1153" y="550"/>
                  <a:pt x="1048" y="557"/>
                  <a:pt x="896" y="531"/>
                </a:cubicBezTo>
                <a:cubicBezTo>
                  <a:pt x="834" y="499"/>
                  <a:pt x="774" y="471"/>
                  <a:pt x="717" y="430"/>
                </a:cubicBezTo>
                <a:cubicBezTo>
                  <a:pt x="743" y="421"/>
                  <a:pt x="769" y="415"/>
                  <a:pt x="795" y="406"/>
                </a:cubicBezTo>
                <a:cubicBezTo>
                  <a:pt x="883" y="411"/>
                  <a:pt x="972" y="409"/>
                  <a:pt x="1060" y="422"/>
                </a:cubicBezTo>
                <a:cubicBezTo>
                  <a:pt x="1072" y="424"/>
                  <a:pt x="1071" y="463"/>
                  <a:pt x="1052" y="492"/>
                </a:cubicBezTo>
                <a:cubicBezTo>
                  <a:pt x="1036" y="515"/>
                  <a:pt x="1014" y="517"/>
                  <a:pt x="990" y="523"/>
                </a:cubicBezTo>
                <a:cubicBezTo>
                  <a:pt x="944" y="555"/>
                  <a:pt x="897" y="569"/>
                  <a:pt x="842" y="577"/>
                </a:cubicBezTo>
                <a:cubicBezTo>
                  <a:pt x="767" y="575"/>
                  <a:pt x="691" y="574"/>
                  <a:pt x="616" y="570"/>
                </a:cubicBezTo>
                <a:cubicBezTo>
                  <a:pt x="577" y="568"/>
                  <a:pt x="544" y="541"/>
                  <a:pt x="507" y="531"/>
                </a:cubicBezTo>
                <a:cubicBezTo>
                  <a:pt x="455" y="495"/>
                  <a:pt x="500" y="490"/>
                  <a:pt x="538" y="469"/>
                </a:cubicBezTo>
                <a:cubicBezTo>
                  <a:pt x="606" y="431"/>
                  <a:pt x="672" y="411"/>
                  <a:pt x="749" y="398"/>
                </a:cubicBezTo>
                <a:cubicBezTo>
                  <a:pt x="819" y="401"/>
                  <a:pt x="890" y="396"/>
                  <a:pt x="959" y="406"/>
                </a:cubicBezTo>
                <a:cubicBezTo>
                  <a:pt x="991" y="411"/>
                  <a:pt x="967" y="448"/>
                  <a:pt x="959" y="453"/>
                </a:cubicBezTo>
                <a:cubicBezTo>
                  <a:pt x="938" y="465"/>
                  <a:pt x="882" y="472"/>
                  <a:pt x="858" y="476"/>
                </a:cubicBezTo>
                <a:cubicBezTo>
                  <a:pt x="733" y="472"/>
                  <a:pt x="655" y="475"/>
                  <a:pt x="546" y="453"/>
                </a:cubicBezTo>
                <a:cubicBezTo>
                  <a:pt x="518" y="438"/>
                  <a:pt x="489" y="429"/>
                  <a:pt x="461" y="414"/>
                </a:cubicBezTo>
                <a:cubicBezTo>
                  <a:pt x="436" y="343"/>
                  <a:pt x="529" y="317"/>
                  <a:pt x="585" y="305"/>
                </a:cubicBezTo>
                <a:cubicBezTo>
                  <a:pt x="606" y="308"/>
                  <a:pt x="629" y="303"/>
                  <a:pt x="647" y="313"/>
                </a:cubicBezTo>
                <a:cubicBezTo>
                  <a:pt x="686" y="335"/>
                  <a:pt x="629" y="388"/>
                  <a:pt x="616" y="398"/>
                </a:cubicBezTo>
                <a:cubicBezTo>
                  <a:pt x="611" y="406"/>
                  <a:pt x="609" y="417"/>
                  <a:pt x="601" y="422"/>
                </a:cubicBezTo>
                <a:cubicBezTo>
                  <a:pt x="592" y="428"/>
                  <a:pt x="580" y="426"/>
                  <a:pt x="570" y="430"/>
                </a:cubicBezTo>
                <a:cubicBezTo>
                  <a:pt x="533" y="447"/>
                  <a:pt x="508" y="467"/>
                  <a:pt x="468" y="476"/>
                </a:cubicBezTo>
                <a:cubicBezTo>
                  <a:pt x="338" y="472"/>
                  <a:pt x="253" y="523"/>
                  <a:pt x="204" y="422"/>
                </a:cubicBezTo>
                <a:cubicBezTo>
                  <a:pt x="216" y="370"/>
                  <a:pt x="248" y="365"/>
                  <a:pt x="297" y="352"/>
                </a:cubicBezTo>
                <a:cubicBezTo>
                  <a:pt x="333" y="355"/>
                  <a:pt x="371" y="351"/>
                  <a:pt x="406" y="360"/>
                </a:cubicBezTo>
                <a:cubicBezTo>
                  <a:pt x="414" y="362"/>
                  <a:pt x="418" y="376"/>
                  <a:pt x="414" y="383"/>
                </a:cubicBezTo>
                <a:cubicBezTo>
                  <a:pt x="406" y="397"/>
                  <a:pt x="389" y="405"/>
                  <a:pt x="375" y="414"/>
                </a:cubicBezTo>
                <a:cubicBezTo>
                  <a:pt x="340" y="435"/>
                  <a:pt x="297" y="437"/>
                  <a:pt x="258" y="445"/>
                </a:cubicBezTo>
                <a:cubicBezTo>
                  <a:pt x="168" y="434"/>
                  <a:pt x="119" y="433"/>
                  <a:pt x="48" y="391"/>
                </a:cubicBezTo>
                <a:cubicBezTo>
                  <a:pt x="43" y="383"/>
                  <a:pt x="32" y="377"/>
                  <a:pt x="32" y="367"/>
                </a:cubicBezTo>
                <a:cubicBezTo>
                  <a:pt x="32" y="353"/>
                  <a:pt x="41" y="340"/>
                  <a:pt x="48" y="328"/>
                </a:cubicBezTo>
                <a:cubicBezTo>
                  <a:pt x="59" y="309"/>
                  <a:pt x="80" y="295"/>
                  <a:pt x="87" y="274"/>
                </a:cubicBezTo>
                <a:cubicBezTo>
                  <a:pt x="96" y="248"/>
                  <a:pt x="95" y="218"/>
                  <a:pt x="110" y="196"/>
                </a:cubicBezTo>
                <a:cubicBezTo>
                  <a:pt x="122" y="179"/>
                  <a:pt x="212" y="149"/>
                  <a:pt x="235" y="142"/>
                </a:cubicBezTo>
                <a:cubicBezTo>
                  <a:pt x="266" y="144"/>
                  <a:pt x="299" y="139"/>
                  <a:pt x="328" y="149"/>
                </a:cubicBezTo>
                <a:cubicBezTo>
                  <a:pt x="352" y="158"/>
                  <a:pt x="344" y="207"/>
                  <a:pt x="336" y="219"/>
                </a:cubicBezTo>
                <a:cubicBezTo>
                  <a:pt x="331" y="226"/>
                  <a:pt x="321" y="224"/>
                  <a:pt x="313" y="227"/>
                </a:cubicBezTo>
                <a:cubicBezTo>
                  <a:pt x="338" y="144"/>
                  <a:pt x="457" y="185"/>
                  <a:pt x="515" y="188"/>
                </a:cubicBezTo>
                <a:cubicBezTo>
                  <a:pt x="523" y="191"/>
                  <a:pt x="531" y="192"/>
                  <a:pt x="538" y="196"/>
                </a:cubicBezTo>
                <a:cubicBezTo>
                  <a:pt x="547" y="200"/>
                  <a:pt x="553" y="208"/>
                  <a:pt x="562" y="212"/>
                </a:cubicBezTo>
                <a:cubicBezTo>
                  <a:pt x="579" y="219"/>
                  <a:pt x="598" y="221"/>
                  <a:pt x="616" y="227"/>
                </a:cubicBezTo>
                <a:cubicBezTo>
                  <a:pt x="576" y="241"/>
                  <a:pt x="540" y="252"/>
                  <a:pt x="523" y="204"/>
                </a:cubicBezTo>
                <a:cubicBezTo>
                  <a:pt x="581" y="115"/>
                  <a:pt x="870" y="127"/>
                  <a:pt x="912" y="126"/>
                </a:cubicBezTo>
                <a:cubicBezTo>
                  <a:pt x="909" y="118"/>
                  <a:pt x="904" y="111"/>
                  <a:pt x="904" y="103"/>
                </a:cubicBezTo>
                <a:cubicBezTo>
                  <a:pt x="904" y="18"/>
                  <a:pt x="932" y="26"/>
                  <a:pt x="998" y="9"/>
                </a:cubicBezTo>
                <a:cubicBezTo>
                  <a:pt x="1019" y="12"/>
                  <a:pt x="1040" y="13"/>
                  <a:pt x="1060" y="17"/>
                </a:cubicBezTo>
                <a:cubicBezTo>
                  <a:pt x="1068" y="19"/>
                  <a:pt x="1081" y="17"/>
                  <a:pt x="1083" y="25"/>
                </a:cubicBezTo>
                <a:cubicBezTo>
                  <a:pt x="1096" y="79"/>
                  <a:pt x="1082" y="76"/>
                  <a:pt x="1052" y="87"/>
                </a:cubicBezTo>
                <a:cubicBezTo>
                  <a:pt x="1036" y="84"/>
                  <a:pt x="1016" y="90"/>
                  <a:pt x="1005" y="79"/>
                </a:cubicBezTo>
                <a:cubicBezTo>
                  <a:pt x="979" y="53"/>
                  <a:pt x="1061" y="28"/>
                  <a:pt x="1068" y="25"/>
                </a:cubicBezTo>
                <a:cubicBezTo>
                  <a:pt x="1112" y="28"/>
                  <a:pt x="1156" y="29"/>
                  <a:pt x="1200" y="33"/>
                </a:cubicBezTo>
                <a:cubicBezTo>
                  <a:pt x="1233" y="36"/>
                  <a:pt x="1250" y="61"/>
                  <a:pt x="1286" y="64"/>
                </a:cubicBezTo>
                <a:cubicBezTo>
                  <a:pt x="1335" y="68"/>
                  <a:pt x="1385" y="69"/>
                  <a:pt x="1434" y="72"/>
                </a:cubicBezTo>
                <a:cubicBezTo>
                  <a:pt x="1479" y="90"/>
                  <a:pt x="1518" y="114"/>
                  <a:pt x="1558" y="142"/>
                </a:cubicBezTo>
                <a:cubicBezTo>
                  <a:pt x="1512" y="172"/>
                  <a:pt x="1460" y="157"/>
                  <a:pt x="1410" y="142"/>
                </a:cubicBezTo>
                <a:cubicBezTo>
                  <a:pt x="1418" y="137"/>
                  <a:pt x="1425" y="130"/>
                  <a:pt x="1434" y="126"/>
                </a:cubicBezTo>
                <a:cubicBezTo>
                  <a:pt x="1449" y="119"/>
                  <a:pt x="1480" y="110"/>
                  <a:pt x="1480" y="110"/>
                </a:cubicBezTo>
                <a:cubicBezTo>
                  <a:pt x="1532" y="113"/>
                  <a:pt x="1584" y="112"/>
                  <a:pt x="1636" y="118"/>
                </a:cubicBezTo>
                <a:cubicBezTo>
                  <a:pt x="1681" y="124"/>
                  <a:pt x="1678" y="150"/>
                  <a:pt x="1722" y="165"/>
                </a:cubicBezTo>
                <a:cubicBezTo>
                  <a:pt x="1768" y="181"/>
                  <a:pt x="1811" y="188"/>
                  <a:pt x="1862" y="188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Arc 14"/>
          <p:cNvSpPr>
            <a:spLocks/>
          </p:cNvSpPr>
          <p:nvPr/>
        </p:nvSpPr>
        <p:spPr bwMode="auto">
          <a:xfrm flipH="1">
            <a:off x="457200" y="3962400"/>
            <a:ext cx="1447800" cy="114300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143000 h 21600"/>
              <a:gd name="T4" fmla="*/ 0 w 21600"/>
              <a:gd name="T5" fmla="*/ 1143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Arc 15"/>
          <p:cNvSpPr>
            <a:spLocks/>
          </p:cNvSpPr>
          <p:nvPr/>
        </p:nvSpPr>
        <p:spPr bwMode="auto">
          <a:xfrm flipH="1" flipV="1">
            <a:off x="609600" y="2819400"/>
            <a:ext cx="1219200" cy="1143000"/>
          </a:xfrm>
          <a:custGeom>
            <a:avLst/>
            <a:gdLst>
              <a:gd name="T0" fmla="*/ 0 w 21600"/>
              <a:gd name="T1" fmla="*/ 0 h 21600"/>
              <a:gd name="T2" fmla="*/ 1219200 w 21600"/>
              <a:gd name="T3" fmla="*/ 1143000 h 21600"/>
              <a:gd name="T4" fmla="*/ 0 w 21600"/>
              <a:gd name="T5" fmla="*/ 1143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5334000" y="1600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Cell wall</a:t>
            </a:r>
            <a:endParaRPr lang="en-US"/>
          </a:p>
        </p:txBody>
      </p:sp>
      <p:sp>
        <p:nvSpPr>
          <p:cNvPr id="16394" name="Text Box 18"/>
          <p:cNvSpPr txBox="1">
            <a:spLocks noChangeArrowheads="1"/>
          </p:cNvSpPr>
          <p:nvPr/>
        </p:nvSpPr>
        <p:spPr bwMode="auto">
          <a:xfrm>
            <a:off x="2727325" y="5522913"/>
            <a:ext cx="1006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/>
              <a:t>plasmid</a:t>
            </a:r>
            <a:endParaRPr lang="en-US"/>
          </a:p>
        </p:txBody>
      </p:sp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5867400" y="5791200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IE"/>
              <a:t>Strand of DNA</a:t>
            </a:r>
            <a:endParaRPr lang="en-US"/>
          </a:p>
        </p:txBody>
      </p:sp>
      <p:sp>
        <p:nvSpPr>
          <p:cNvPr id="16396" name="Text Box 20"/>
          <p:cNvSpPr txBox="1">
            <a:spLocks noChangeArrowheads="1"/>
          </p:cNvSpPr>
          <p:nvPr/>
        </p:nvSpPr>
        <p:spPr bwMode="auto">
          <a:xfrm>
            <a:off x="990600" y="1905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/>
              <a:t>flagella</a:t>
            </a:r>
            <a:endParaRPr lang="en-US"/>
          </a:p>
        </p:txBody>
      </p:sp>
      <p:sp>
        <p:nvSpPr>
          <p:cNvPr id="16397" name="Text Box 21"/>
          <p:cNvSpPr txBox="1">
            <a:spLocks noChangeArrowheads="1"/>
          </p:cNvSpPr>
          <p:nvPr/>
        </p:nvSpPr>
        <p:spPr bwMode="auto">
          <a:xfrm>
            <a:off x="7086600" y="19050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6398" name="Text Box 22"/>
          <p:cNvSpPr txBox="1">
            <a:spLocks noChangeArrowheads="1"/>
          </p:cNvSpPr>
          <p:nvPr/>
        </p:nvSpPr>
        <p:spPr bwMode="auto">
          <a:xfrm>
            <a:off x="3886200" y="525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cytoplasm</a:t>
            </a:r>
            <a:endParaRPr lang="en-US"/>
          </a:p>
        </p:txBody>
      </p:sp>
      <p:sp>
        <p:nvSpPr>
          <p:cNvPr id="16399" name="Text Box 23"/>
          <p:cNvSpPr txBox="1">
            <a:spLocks noChangeArrowheads="1"/>
          </p:cNvSpPr>
          <p:nvPr/>
        </p:nvSpPr>
        <p:spPr bwMode="auto">
          <a:xfrm>
            <a:off x="7543800" y="55626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Cell membrane</a:t>
            </a:r>
            <a:endParaRPr lang="en-US"/>
          </a:p>
        </p:txBody>
      </p:sp>
      <p:sp>
        <p:nvSpPr>
          <p:cNvPr id="16400" name="Line 24"/>
          <p:cNvSpPr>
            <a:spLocks noChangeShapeType="1"/>
          </p:cNvSpPr>
          <p:nvPr/>
        </p:nvSpPr>
        <p:spPr bwMode="auto">
          <a:xfrm flipV="1">
            <a:off x="3276600" y="4495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25"/>
          <p:cNvSpPr>
            <a:spLocks noChangeShapeType="1"/>
          </p:cNvSpPr>
          <p:nvPr/>
        </p:nvSpPr>
        <p:spPr bwMode="auto">
          <a:xfrm flipV="1">
            <a:off x="4724400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Line 26"/>
          <p:cNvSpPr>
            <a:spLocks noChangeShapeType="1"/>
          </p:cNvSpPr>
          <p:nvPr/>
        </p:nvSpPr>
        <p:spPr bwMode="auto">
          <a:xfrm>
            <a:off x="1447800" y="2209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28"/>
          <p:cNvSpPr>
            <a:spLocks noChangeShapeType="1"/>
          </p:cNvSpPr>
          <p:nvPr/>
        </p:nvSpPr>
        <p:spPr bwMode="auto">
          <a:xfrm>
            <a:off x="5943600" y="190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Line 29"/>
          <p:cNvSpPr>
            <a:spLocks noChangeShapeType="1"/>
          </p:cNvSpPr>
          <p:nvPr/>
        </p:nvSpPr>
        <p:spPr bwMode="auto">
          <a:xfrm flipV="1">
            <a:off x="7848600" y="4953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30"/>
          <p:cNvSpPr>
            <a:spLocks noChangeShapeType="1"/>
          </p:cNvSpPr>
          <p:nvPr/>
        </p:nvSpPr>
        <p:spPr bwMode="auto">
          <a:xfrm flipV="1">
            <a:off x="6705600" y="4191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Text Box 34"/>
          <p:cNvSpPr txBox="1">
            <a:spLocks noChangeArrowheads="1"/>
          </p:cNvSpPr>
          <p:nvPr/>
        </p:nvSpPr>
        <p:spPr bwMode="auto">
          <a:xfrm>
            <a:off x="1447800" y="586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capsule</a:t>
            </a:r>
            <a:endParaRPr lang="en-US"/>
          </a:p>
        </p:txBody>
      </p:sp>
      <p:sp>
        <p:nvSpPr>
          <p:cNvPr id="16407" name="Line 35"/>
          <p:cNvSpPr>
            <a:spLocks noChangeShapeType="1"/>
          </p:cNvSpPr>
          <p:nvPr/>
        </p:nvSpPr>
        <p:spPr bwMode="auto">
          <a:xfrm flipV="1">
            <a:off x="2057400" y="4953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AutoShape 36"/>
          <p:cNvSpPr>
            <a:spLocks noChangeArrowheads="1"/>
          </p:cNvSpPr>
          <p:nvPr/>
        </p:nvSpPr>
        <p:spPr bwMode="auto">
          <a:xfrm>
            <a:off x="228600" y="6781800"/>
            <a:ext cx="2286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6409" name="Line 38"/>
          <p:cNvSpPr>
            <a:spLocks noChangeShapeType="1"/>
          </p:cNvSpPr>
          <p:nvPr/>
        </p:nvSpPr>
        <p:spPr bwMode="auto">
          <a:xfrm>
            <a:off x="7848600" y="502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smtClean="0"/>
              <a:t>Bacterial Structure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Times New Roman" pitchFamily="18" charset="0"/>
              </a:rPr>
              <a:t>Bacterial Cell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>
                <a:latin typeface="Times New Roman" pitchFamily="18" charset="0"/>
              </a:rPr>
              <a:t>Appendages - flagella, pili or fimbriae</a:t>
            </a:r>
          </a:p>
          <a:p>
            <a:pPr>
              <a:lnSpc>
                <a:spcPct val="120000"/>
              </a:lnSpc>
            </a:pPr>
            <a:r>
              <a:rPr lang="en-US" altLang="en-US">
                <a:latin typeface="Times New Roman" pitchFamily="18" charset="0"/>
              </a:rPr>
              <a:t>Surface layers - capsule, cell wall, cell membrane</a:t>
            </a:r>
          </a:p>
          <a:p>
            <a:pPr>
              <a:lnSpc>
                <a:spcPct val="120000"/>
              </a:lnSpc>
            </a:pPr>
            <a:r>
              <a:rPr lang="en-US" altLang="en-US">
                <a:latin typeface="Times New Roman" pitchFamily="18" charset="0"/>
              </a:rPr>
              <a:t>Cytoplasm - nuclear material, ribosome, mesosome, inclusions etc.</a:t>
            </a:r>
          </a:p>
          <a:p>
            <a:pPr>
              <a:lnSpc>
                <a:spcPct val="120000"/>
              </a:lnSpc>
            </a:pPr>
            <a:r>
              <a:rPr lang="en-US" altLang="en-US">
                <a:latin typeface="Times New Roman" pitchFamily="18" charset="0"/>
              </a:rPr>
              <a:t>Special structure - endospore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032" y="292494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(the singular is a bacterium) are single cell organisms that can live in different media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Unicellular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belonging to the prokaryotic group where the organisms lack a few organelles and a true nucleus”.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032" y="188640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bacteria is known for its simple body design. Bacteria are single-celled microorganisms with the absence of the nucleus and other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cell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organelles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they are classified as prokaryotic organisms.</a:t>
            </a:r>
          </a:p>
        </p:txBody>
      </p:sp>
    </p:spTree>
    <p:extLst>
      <p:ext uri="{BB962C8B-B14F-4D97-AF65-F5344CB8AC3E}">
        <p14:creationId xmlns:p14="http://schemas.microsoft.com/office/powerpoint/2010/main" xmlns="" val="282670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444" y="288226"/>
            <a:ext cx="89644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IN" sz="3200" b="1" dirty="0" smtClean="0">
                <a:solidFill>
                  <a:srgbClr val="C00000"/>
                </a:solidFill>
                <a:latin typeface="Times New Roman" pitchFamily="18" charset="0"/>
              </a:rPr>
              <a:t>Structure of Bacteria-</a:t>
            </a:r>
            <a:r>
              <a:rPr lang="en-IN" sz="3200" b="1" dirty="0" smtClean="0">
                <a:latin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</a:rPr>
              <a:t>In cross section organised in 4 layers as</a:t>
            </a:r>
          </a:p>
          <a:p>
            <a:endParaRPr lang="en-IN" sz="2400" dirty="0">
              <a:latin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</a:rPr>
              <a:t> </a:t>
            </a:r>
            <a:r>
              <a:rPr lang="en-IN" sz="2400" b="1" dirty="0" smtClean="0">
                <a:latin typeface="Times New Roman" pitchFamily="18" charset="0"/>
              </a:rPr>
              <a:t>1. Extramural layer- </a:t>
            </a:r>
            <a:r>
              <a:rPr lang="en-IN" sz="2400" dirty="0" smtClean="0">
                <a:latin typeface="Times New Roman" pitchFamily="18" charset="0"/>
              </a:rPr>
              <a:t>this comprises to slime layer and capsule which lie external to cell wall.</a:t>
            </a:r>
          </a:p>
          <a:p>
            <a:r>
              <a:rPr lang="en-IN" sz="2400" dirty="0" smtClean="0">
                <a:latin typeface="Times New Roman" pitchFamily="18" charset="0"/>
              </a:rPr>
              <a:t/>
            </a:r>
            <a:br>
              <a:rPr lang="en-IN" sz="2400" dirty="0" smtClean="0">
                <a:latin typeface="Times New Roman" pitchFamily="18" charset="0"/>
              </a:rPr>
            </a:br>
            <a:r>
              <a:rPr lang="en-IN" sz="2400" b="1" dirty="0" smtClean="0">
                <a:latin typeface="Times New Roman" pitchFamily="18" charset="0"/>
              </a:rPr>
              <a:t>2. Surface appendages- </a:t>
            </a:r>
            <a:r>
              <a:rPr lang="en-IN" sz="2400" dirty="0" smtClean="0">
                <a:latin typeface="Times New Roman" pitchFamily="18" charset="0"/>
              </a:rPr>
              <a:t>This consists of flagella and pili . Structures projects from the cell surface</a:t>
            </a:r>
            <a:r>
              <a:rPr lang="en-IN" sz="2400" b="1" dirty="0" smtClean="0">
                <a:latin typeface="Times New Roman" pitchFamily="18" charset="0"/>
              </a:rPr>
              <a:t>.</a:t>
            </a:r>
          </a:p>
          <a:p>
            <a:r>
              <a:rPr lang="en-IN" sz="2400" b="1" dirty="0" smtClean="0">
                <a:latin typeface="Times New Roman" pitchFamily="18" charset="0"/>
              </a:rPr>
              <a:t/>
            </a:r>
            <a:br>
              <a:rPr lang="en-IN" sz="2400" b="1" dirty="0" smtClean="0">
                <a:latin typeface="Times New Roman" pitchFamily="18" charset="0"/>
              </a:rPr>
            </a:br>
            <a:r>
              <a:rPr lang="en-IN" sz="2400" b="1" dirty="0" smtClean="0">
                <a:latin typeface="Times New Roman" pitchFamily="18" charset="0"/>
              </a:rPr>
              <a:t>3. Cell envelop</a:t>
            </a:r>
            <a:r>
              <a:rPr lang="en-IN" sz="2400" dirty="0" smtClean="0">
                <a:latin typeface="Times New Roman" pitchFamily="18" charset="0"/>
              </a:rPr>
              <a:t>-consists if cell wall and cytoplasmic membrane</a:t>
            </a:r>
          </a:p>
          <a:p>
            <a:r>
              <a:rPr lang="en-IN" sz="2400" dirty="0" smtClean="0">
                <a:latin typeface="Times New Roman" pitchFamily="18" charset="0"/>
              </a:rPr>
              <a:t>. </a:t>
            </a:r>
            <a:br>
              <a:rPr lang="en-IN" sz="2400" dirty="0" smtClean="0">
                <a:latin typeface="Times New Roman" pitchFamily="18" charset="0"/>
              </a:rPr>
            </a:br>
            <a:r>
              <a:rPr lang="en-IN" sz="2400" b="1" dirty="0" smtClean="0">
                <a:latin typeface="Times New Roman" pitchFamily="18" charset="0"/>
              </a:rPr>
              <a:t>4.Cytoplasmic inclusion-</a:t>
            </a:r>
            <a:r>
              <a:rPr lang="en-IN" sz="2400" dirty="0" smtClean="0">
                <a:latin typeface="Times New Roman" pitchFamily="18" charset="0"/>
              </a:rPr>
              <a:t>Consists of nucleoid, ribosomes, </a:t>
            </a:r>
            <a:r>
              <a:rPr lang="en-IN" sz="2400" dirty="0" err="1" smtClean="0">
                <a:latin typeface="Times New Roman" pitchFamily="18" charset="0"/>
              </a:rPr>
              <a:t>mesosomes</a:t>
            </a:r>
            <a:r>
              <a:rPr lang="en-IN" sz="2400" dirty="0" smtClean="0">
                <a:latin typeface="Times New Roman" pitchFamily="18" charset="0"/>
              </a:rPr>
              <a:t> ,volatile granules and plasmid.</a:t>
            </a:r>
            <a:r>
              <a:rPr lang="en-IN" sz="2400" i="1" dirty="0" smtClean="0">
                <a:latin typeface="Times New Roman" pitchFamily="18" charset="0"/>
              </a:rPr>
              <a:t/>
            </a:r>
            <a:br>
              <a:rPr lang="en-IN" sz="2400" i="1" dirty="0" smtClean="0">
                <a:latin typeface="Times New Roman" pitchFamily="18" charset="0"/>
              </a:rPr>
            </a:br>
            <a:r>
              <a:rPr lang="en-IN" sz="2400" i="1" dirty="0" smtClean="0">
                <a:latin typeface="Times New Roman" pitchFamily="18" charset="0"/>
              </a:rPr>
              <a:t>                                           </a:t>
            </a:r>
            <a:r>
              <a:rPr lang="en-IN" sz="2400" dirty="0" smtClean="0">
                <a:latin typeface="Times New Roman" pitchFamily="18" charset="0"/>
              </a:rPr>
              <a:t>                                                      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02258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4584" y="2512964"/>
            <a:ext cx="1338689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/>
          <p:cNvSpPr/>
          <p:nvPr/>
        </p:nvSpPr>
        <p:spPr>
          <a:xfrm>
            <a:off x="2054584" y="2584972"/>
            <a:ext cx="1187450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 4"/>
          <p:cNvSpPr/>
          <p:nvPr/>
        </p:nvSpPr>
        <p:spPr>
          <a:xfrm>
            <a:off x="2510287" y="1854679"/>
            <a:ext cx="138022" cy="897147"/>
          </a:xfrm>
          <a:custGeom>
            <a:avLst/>
            <a:gdLst>
              <a:gd name="connsiteX0" fmla="*/ 138022 w 138022"/>
              <a:gd name="connsiteY0" fmla="*/ 0 h 897147"/>
              <a:gd name="connsiteX1" fmla="*/ 129396 w 138022"/>
              <a:gd name="connsiteY1" fmla="*/ 43132 h 897147"/>
              <a:gd name="connsiteX2" fmla="*/ 60385 w 138022"/>
              <a:gd name="connsiteY2" fmla="*/ 146649 h 897147"/>
              <a:gd name="connsiteX3" fmla="*/ 25879 w 138022"/>
              <a:gd name="connsiteY3" fmla="*/ 215661 h 897147"/>
              <a:gd name="connsiteX4" fmla="*/ 17253 w 138022"/>
              <a:gd name="connsiteY4" fmla="*/ 241540 h 897147"/>
              <a:gd name="connsiteX5" fmla="*/ 0 w 138022"/>
              <a:gd name="connsiteY5" fmla="*/ 267419 h 897147"/>
              <a:gd name="connsiteX6" fmla="*/ 8626 w 138022"/>
              <a:gd name="connsiteY6" fmla="*/ 396815 h 897147"/>
              <a:gd name="connsiteX7" fmla="*/ 25879 w 138022"/>
              <a:gd name="connsiteY7" fmla="*/ 431321 h 897147"/>
              <a:gd name="connsiteX8" fmla="*/ 60385 w 138022"/>
              <a:gd name="connsiteY8" fmla="*/ 483079 h 897147"/>
              <a:gd name="connsiteX9" fmla="*/ 94890 w 138022"/>
              <a:gd name="connsiteY9" fmla="*/ 534838 h 897147"/>
              <a:gd name="connsiteX10" fmla="*/ 112143 w 138022"/>
              <a:gd name="connsiteY10" fmla="*/ 586596 h 897147"/>
              <a:gd name="connsiteX11" fmla="*/ 120770 w 138022"/>
              <a:gd name="connsiteY11" fmla="*/ 612476 h 897147"/>
              <a:gd name="connsiteX12" fmla="*/ 112143 w 138022"/>
              <a:gd name="connsiteY12" fmla="*/ 741872 h 897147"/>
              <a:gd name="connsiteX13" fmla="*/ 94890 w 138022"/>
              <a:gd name="connsiteY13" fmla="*/ 793630 h 897147"/>
              <a:gd name="connsiteX14" fmla="*/ 86264 w 138022"/>
              <a:gd name="connsiteY14" fmla="*/ 819510 h 897147"/>
              <a:gd name="connsiteX15" fmla="*/ 77638 w 138022"/>
              <a:gd name="connsiteY15" fmla="*/ 845389 h 897147"/>
              <a:gd name="connsiteX16" fmla="*/ 77638 w 138022"/>
              <a:gd name="connsiteY16" fmla="*/ 897147 h 89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022" h="897147">
                <a:moveTo>
                  <a:pt x="138022" y="0"/>
                </a:moveTo>
                <a:cubicBezTo>
                  <a:pt x="135147" y="14377"/>
                  <a:pt x="136256" y="30174"/>
                  <a:pt x="129396" y="43132"/>
                </a:cubicBezTo>
                <a:cubicBezTo>
                  <a:pt x="109993" y="79783"/>
                  <a:pt x="60385" y="146649"/>
                  <a:pt x="60385" y="146649"/>
                </a:cubicBezTo>
                <a:cubicBezTo>
                  <a:pt x="43232" y="215258"/>
                  <a:pt x="64982" y="147229"/>
                  <a:pt x="25879" y="215661"/>
                </a:cubicBezTo>
                <a:cubicBezTo>
                  <a:pt x="21368" y="223556"/>
                  <a:pt x="21319" y="233407"/>
                  <a:pt x="17253" y="241540"/>
                </a:cubicBezTo>
                <a:cubicBezTo>
                  <a:pt x="12616" y="250813"/>
                  <a:pt x="5751" y="258793"/>
                  <a:pt x="0" y="267419"/>
                </a:cubicBezTo>
                <a:cubicBezTo>
                  <a:pt x="2875" y="310551"/>
                  <a:pt x="1884" y="354116"/>
                  <a:pt x="8626" y="396815"/>
                </a:cubicBezTo>
                <a:cubicBezTo>
                  <a:pt x="10632" y="409517"/>
                  <a:pt x="19263" y="420294"/>
                  <a:pt x="25879" y="431321"/>
                </a:cubicBezTo>
                <a:cubicBezTo>
                  <a:pt x="36547" y="449101"/>
                  <a:pt x="60385" y="483079"/>
                  <a:pt x="60385" y="483079"/>
                </a:cubicBezTo>
                <a:cubicBezTo>
                  <a:pt x="88920" y="568690"/>
                  <a:pt x="41047" y="437921"/>
                  <a:pt x="94890" y="534838"/>
                </a:cubicBezTo>
                <a:cubicBezTo>
                  <a:pt x="103722" y="550735"/>
                  <a:pt x="106392" y="569343"/>
                  <a:pt x="112143" y="586596"/>
                </a:cubicBezTo>
                <a:lnTo>
                  <a:pt x="120770" y="612476"/>
                </a:lnTo>
                <a:cubicBezTo>
                  <a:pt x="117894" y="655608"/>
                  <a:pt x="118257" y="699079"/>
                  <a:pt x="112143" y="741872"/>
                </a:cubicBezTo>
                <a:cubicBezTo>
                  <a:pt x="109571" y="759875"/>
                  <a:pt x="100641" y="776377"/>
                  <a:pt x="94890" y="793630"/>
                </a:cubicBezTo>
                <a:lnTo>
                  <a:pt x="86264" y="819510"/>
                </a:lnTo>
                <a:cubicBezTo>
                  <a:pt x="83389" y="828136"/>
                  <a:pt x="77638" y="836296"/>
                  <a:pt x="77638" y="845389"/>
                </a:cubicBezTo>
                <a:lnTo>
                  <a:pt x="77638" y="89714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2691442" y="1647645"/>
            <a:ext cx="250166" cy="1207698"/>
          </a:xfrm>
          <a:custGeom>
            <a:avLst/>
            <a:gdLst>
              <a:gd name="connsiteX0" fmla="*/ 250166 w 250166"/>
              <a:gd name="connsiteY0" fmla="*/ 0 h 1207698"/>
              <a:gd name="connsiteX1" fmla="*/ 207033 w 250166"/>
              <a:gd name="connsiteY1" fmla="*/ 69012 h 1207698"/>
              <a:gd name="connsiteX2" fmla="*/ 198407 w 250166"/>
              <a:gd name="connsiteY2" fmla="*/ 94891 h 1207698"/>
              <a:gd name="connsiteX3" fmla="*/ 163901 w 250166"/>
              <a:gd name="connsiteY3" fmla="*/ 146649 h 1207698"/>
              <a:gd name="connsiteX4" fmla="*/ 138022 w 250166"/>
              <a:gd name="connsiteY4" fmla="*/ 198408 h 1207698"/>
              <a:gd name="connsiteX5" fmla="*/ 120769 w 250166"/>
              <a:gd name="connsiteY5" fmla="*/ 250166 h 1207698"/>
              <a:gd name="connsiteX6" fmla="*/ 112143 w 250166"/>
              <a:gd name="connsiteY6" fmla="*/ 276046 h 1207698"/>
              <a:gd name="connsiteX7" fmla="*/ 103516 w 250166"/>
              <a:gd name="connsiteY7" fmla="*/ 301925 h 1207698"/>
              <a:gd name="connsiteX8" fmla="*/ 94890 w 250166"/>
              <a:gd name="connsiteY8" fmla="*/ 336430 h 1207698"/>
              <a:gd name="connsiteX9" fmla="*/ 103516 w 250166"/>
              <a:gd name="connsiteY9" fmla="*/ 448574 h 1207698"/>
              <a:gd name="connsiteX10" fmla="*/ 120769 w 250166"/>
              <a:gd name="connsiteY10" fmla="*/ 474453 h 1207698"/>
              <a:gd name="connsiteX11" fmla="*/ 138022 w 250166"/>
              <a:gd name="connsiteY11" fmla="*/ 526212 h 1207698"/>
              <a:gd name="connsiteX12" fmla="*/ 146649 w 250166"/>
              <a:gd name="connsiteY12" fmla="*/ 552091 h 1207698"/>
              <a:gd name="connsiteX13" fmla="*/ 120769 w 250166"/>
              <a:gd name="connsiteY13" fmla="*/ 646981 h 1207698"/>
              <a:gd name="connsiteX14" fmla="*/ 86264 w 250166"/>
              <a:gd name="connsiteY14" fmla="*/ 698740 h 1207698"/>
              <a:gd name="connsiteX15" fmla="*/ 69011 w 250166"/>
              <a:gd name="connsiteY15" fmla="*/ 724619 h 1207698"/>
              <a:gd name="connsiteX16" fmla="*/ 51758 w 250166"/>
              <a:gd name="connsiteY16" fmla="*/ 750498 h 1207698"/>
              <a:gd name="connsiteX17" fmla="*/ 34505 w 250166"/>
              <a:gd name="connsiteY17" fmla="*/ 871268 h 1207698"/>
              <a:gd name="connsiteX18" fmla="*/ 51758 w 250166"/>
              <a:gd name="connsiteY18" fmla="*/ 974785 h 1207698"/>
              <a:gd name="connsiteX19" fmla="*/ 34505 w 250166"/>
              <a:gd name="connsiteY19" fmla="*/ 1121434 h 1207698"/>
              <a:gd name="connsiteX20" fmla="*/ 17252 w 250166"/>
              <a:gd name="connsiteY20" fmla="*/ 1155940 h 1207698"/>
              <a:gd name="connsiteX21" fmla="*/ 0 w 250166"/>
              <a:gd name="connsiteY21" fmla="*/ 1207698 h 120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0166" h="1207698">
                <a:moveTo>
                  <a:pt x="250166" y="0"/>
                </a:moveTo>
                <a:cubicBezTo>
                  <a:pt x="235788" y="23004"/>
                  <a:pt x="215611" y="43276"/>
                  <a:pt x="207033" y="69012"/>
                </a:cubicBezTo>
                <a:cubicBezTo>
                  <a:pt x="204158" y="77638"/>
                  <a:pt x="202823" y="86942"/>
                  <a:pt x="198407" y="94891"/>
                </a:cubicBezTo>
                <a:cubicBezTo>
                  <a:pt x="188337" y="113017"/>
                  <a:pt x="163901" y="146649"/>
                  <a:pt x="163901" y="146649"/>
                </a:cubicBezTo>
                <a:cubicBezTo>
                  <a:pt x="132448" y="241016"/>
                  <a:pt x="182608" y="98092"/>
                  <a:pt x="138022" y="198408"/>
                </a:cubicBezTo>
                <a:cubicBezTo>
                  <a:pt x="130636" y="215026"/>
                  <a:pt x="126520" y="232913"/>
                  <a:pt x="120769" y="250166"/>
                </a:cubicBezTo>
                <a:lnTo>
                  <a:pt x="112143" y="276046"/>
                </a:lnTo>
                <a:cubicBezTo>
                  <a:pt x="109268" y="284672"/>
                  <a:pt x="105721" y="293103"/>
                  <a:pt x="103516" y="301925"/>
                </a:cubicBezTo>
                <a:lnTo>
                  <a:pt x="94890" y="336430"/>
                </a:lnTo>
                <a:cubicBezTo>
                  <a:pt x="97765" y="373811"/>
                  <a:pt x="96607" y="411724"/>
                  <a:pt x="103516" y="448574"/>
                </a:cubicBezTo>
                <a:cubicBezTo>
                  <a:pt x="105427" y="458764"/>
                  <a:pt x="116558" y="464979"/>
                  <a:pt x="120769" y="474453"/>
                </a:cubicBezTo>
                <a:cubicBezTo>
                  <a:pt x="128155" y="491072"/>
                  <a:pt x="132271" y="508959"/>
                  <a:pt x="138022" y="526212"/>
                </a:cubicBezTo>
                <a:lnTo>
                  <a:pt x="146649" y="552091"/>
                </a:lnTo>
                <a:cubicBezTo>
                  <a:pt x="142019" y="575239"/>
                  <a:pt x="133277" y="628219"/>
                  <a:pt x="120769" y="646981"/>
                </a:cubicBezTo>
                <a:lnTo>
                  <a:pt x="86264" y="698740"/>
                </a:lnTo>
                <a:lnTo>
                  <a:pt x="69011" y="724619"/>
                </a:lnTo>
                <a:lnTo>
                  <a:pt x="51758" y="750498"/>
                </a:lnTo>
                <a:cubicBezTo>
                  <a:pt x="43795" y="790314"/>
                  <a:pt x="34505" y="830291"/>
                  <a:pt x="34505" y="871268"/>
                </a:cubicBezTo>
                <a:cubicBezTo>
                  <a:pt x="34505" y="929049"/>
                  <a:pt x="38261" y="934294"/>
                  <a:pt x="51758" y="974785"/>
                </a:cubicBezTo>
                <a:cubicBezTo>
                  <a:pt x="47908" y="1028692"/>
                  <a:pt x="54674" y="1074375"/>
                  <a:pt x="34505" y="1121434"/>
                </a:cubicBezTo>
                <a:cubicBezTo>
                  <a:pt x="29439" y="1133254"/>
                  <a:pt x="22028" y="1144000"/>
                  <a:pt x="17252" y="1155940"/>
                </a:cubicBezTo>
                <a:cubicBezTo>
                  <a:pt x="10498" y="1172825"/>
                  <a:pt x="0" y="1207698"/>
                  <a:pt x="0" y="12076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2605177" y="2717321"/>
            <a:ext cx="97299" cy="241539"/>
          </a:xfrm>
          <a:custGeom>
            <a:avLst/>
            <a:gdLst>
              <a:gd name="connsiteX0" fmla="*/ 8627 w 97299"/>
              <a:gd name="connsiteY0" fmla="*/ 0 h 241539"/>
              <a:gd name="connsiteX1" fmla="*/ 0 w 97299"/>
              <a:gd name="connsiteY1" fmla="*/ 43132 h 241539"/>
              <a:gd name="connsiteX2" fmla="*/ 34506 w 97299"/>
              <a:gd name="connsiteY2" fmla="*/ 103517 h 241539"/>
              <a:gd name="connsiteX3" fmla="*/ 77638 w 97299"/>
              <a:gd name="connsiteY3" fmla="*/ 138022 h 241539"/>
              <a:gd name="connsiteX4" fmla="*/ 86265 w 97299"/>
              <a:gd name="connsiteY4" fmla="*/ 215660 h 241539"/>
              <a:gd name="connsiteX5" fmla="*/ 69012 w 97299"/>
              <a:gd name="connsiteY5" fmla="*/ 241539 h 24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99" h="241539">
                <a:moveTo>
                  <a:pt x="8627" y="0"/>
                </a:moveTo>
                <a:cubicBezTo>
                  <a:pt x="5751" y="14377"/>
                  <a:pt x="0" y="28470"/>
                  <a:pt x="0" y="43132"/>
                </a:cubicBezTo>
                <a:cubicBezTo>
                  <a:pt x="0" y="82227"/>
                  <a:pt x="12166" y="76709"/>
                  <a:pt x="34506" y="103517"/>
                </a:cubicBezTo>
                <a:cubicBezTo>
                  <a:pt x="64520" y="139534"/>
                  <a:pt x="35155" y="123862"/>
                  <a:pt x="77638" y="138022"/>
                </a:cubicBezTo>
                <a:cubicBezTo>
                  <a:pt x="100510" y="172331"/>
                  <a:pt x="103483" y="164006"/>
                  <a:pt x="86265" y="215660"/>
                </a:cubicBezTo>
                <a:cubicBezTo>
                  <a:pt x="82986" y="225496"/>
                  <a:pt x="69012" y="241539"/>
                  <a:pt x="69012" y="2415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2691442" y="2838091"/>
            <a:ext cx="181154" cy="52832"/>
          </a:xfrm>
          <a:custGeom>
            <a:avLst/>
            <a:gdLst>
              <a:gd name="connsiteX0" fmla="*/ 0 w 181154"/>
              <a:gd name="connsiteY0" fmla="*/ 0 h 52832"/>
              <a:gd name="connsiteX1" fmla="*/ 17252 w 181154"/>
              <a:gd name="connsiteY1" fmla="*/ 43132 h 52832"/>
              <a:gd name="connsiteX2" fmla="*/ 43132 w 181154"/>
              <a:gd name="connsiteY2" fmla="*/ 51758 h 52832"/>
              <a:gd name="connsiteX3" fmla="*/ 181154 w 181154"/>
              <a:gd name="connsiteY3" fmla="*/ 51758 h 5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54" h="52832">
                <a:moveTo>
                  <a:pt x="0" y="0"/>
                </a:moveTo>
                <a:cubicBezTo>
                  <a:pt x="5751" y="14377"/>
                  <a:pt x="7339" y="31236"/>
                  <a:pt x="17252" y="43132"/>
                </a:cubicBezTo>
                <a:cubicBezTo>
                  <a:pt x="23073" y="50118"/>
                  <a:pt x="34051" y="51280"/>
                  <a:pt x="43132" y="51758"/>
                </a:cubicBezTo>
                <a:cubicBezTo>
                  <a:pt x="89076" y="54176"/>
                  <a:pt x="135147" y="51758"/>
                  <a:pt x="181154" y="517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16526" y="1988840"/>
            <a:ext cx="1951193" cy="36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147844" y="2407723"/>
            <a:ext cx="1294095" cy="733245"/>
          </a:xfrm>
          <a:custGeom>
            <a:avLst/>
            <a:gdLst>
              <a:gd name="connsiteX0" fmla="*/ 34639 w 1294095"/>
              <a:gd name="connsiteY0" fmla="*/ 457200 h 733245"/>
              <a:gd name="connsiteX1" fmla="*/ 60518 w 1294095"/>
              <a:gd name="connsiteY1" fmla="*/ 224287 h 733245"/>
              <a:gd name="connsiteX2" fmla="*/ 86397 w 1294095"/>
              <a:gd name="connsiteY2" fmla="*/ 198407 h 733245"/>
              <a:gd name="connsiteX3" fmla="*/ 112276 w 1294095"/>
              <a:gd name="connsiteY3" fmla="*/ 189781 h 733245"/>
              <a:gd name="connsiteX4" fmla="*/ 146782 w 1294095"/>
              <a:gd name="connsiteY4" fmla="*/ 215660 h 733245"/>
              <a:gd name="connsiteX5" fmla="*/ 172661 w 1294095"/>
              <a:gd name="connsiteY5" fmla="*/ 267419 h 733245"/>
              <a:gd name="connsiteX6" fmla="*/ 198540 w 1294095"/>
              <a:gd name="connsiteY6" fmla="*/ 258792 h 733245"/>
              <a:gd name="connsiteX7" fmla="*/ 207167 w 1294095"/>
              <a:gd name="connsiteY7" fmla="*/ 224287 h 733245"/>
              <a:gd name="connsiteX8" fmla="*/ 233046 w 1294095"/>
              <a:gd name="connsiteY8" fmla="*/ 172528 h 733245"/>
              <a:gd name="connsiteX9" fmla="*/ 241673 w 1294095"/>
              <a:gd name="connsiteY9" fmla="*/ 146649 h 733245"/>
              <a:gd name="connsiteX10" fmla="*/ 267552 w 1294095"/>
              <a:gd name="connsiteY10" fmla="*/ 155275 h 733245"/>
              <a:gd name="connsiteX11" fmla="*/ 319310 w 1294095"/>
              <a:gd name="connsiteY11" fmla="*/ 189781 h 733245"/>
              <a:gd name="connsiteX12" fmla="*/ 388322 w 1294095"/>
              <a:gd name="connsiteY12" fmla="*/ 138023 h 733245"/>
              <a:gd name="connsiteX13" fmla="*/ 440080 w 1294095"/>
              <a:gd name="connsiteY13" fmla="*/ 103517 h 733245"/>
              <a:gd name="connsiteX14" fmla="*/ 465959 w 1294095"/>
              <a:gd name="connsiteY14" fmla="*/ 86264 h 733245"/>
              <a:gd name="connsiteX15" fmla="*/ 500465 w 1294095"/>
              <a:gd name="connsiteY15" fmla="*/ 94890 h 733245"/>
              <a:gd name="connsiteX16" fmla="*/ 509091 w 1294095"/>
              <a:gd name="connsiteY16" fmla="*/ 120770 h 733245"/>
              <a:gd name="connsiteX17" fmla="*/ 569476 w 1294095"/>
              <a:gd name="connsiteY17" fmla="*/ 43132 h 733245"/>
              <a:gd name="connsiteX18" fmla="*/ 595356 w 1294095"/>
              <a:gd name="connsiteY18" fmla="*/ 69011 h 733245"/>
              <a:gd name="connsiteX19" fmla="*/ 629861 w 1294095"/>
              <a:gd name="connsiteY19" fmla="*/ 120770 h 733245"/>
              <a:gd name="connsiteX20" fmla="*/ 750631 w 1294095"/>
              <a:gd name="connsiteY20" fmla="*/ 129396 h 733245"/>
              <a:gd name="connsiteX21" fmla="*/ 811016 w 1294095"/>
              <a:gd name="connsiteY21" fmla="*/ 172528 h 733245"/>
              <a:gd name="connsiteX22" fmla="*/ 836895 w 1294095"/>
              <a:gd name="connsiteY22" fmla="*/ 155275 h 733245"/>
              <a:gd name="connsiteX23" fmla="*/ 923159 w 1294095"/>
              <a:gd name="connsiteY23" fmla="*/ 155275 h 733245"/>
              <a:gd name="connsiteX24" fmla="*/ 931786 w 1294095"/>
              <a:gd name="connsiteY24" fmla="*/ 207034 h 733245"/>
              <a:gd name="connsiteX25" fmla="*/ 966291 w 1294095"/>
              <a:gd name="connsiteY25" fmla="*/ 215660 h 733245"/>
              <a:gd name="connsiteX26" fmla="*/ 983544 w 1294095"/>
              <a:gd name="connsiteY26" fmla="*/ 241540 h 733245"/>
              <a:gd name="connsiteX27" fmla="*/ 992171 w 1294095"/>
              <a:gd name="connsiteY27" fmla="*/ 310551 h 733245"/>
              <a:gd name="connsiteX28" fmla="*/ 1009424 w 1294095"/>
              <a:gd name="connsiteY28" fmla="*/ 345056 h 733245"/>
              <a:gd name="connsiteX29" fmla="*/ 1035303 w 1294095"/>
              <a:gd name="connsiteY29" fmla="*/ 396815 h 733245"/>
              <a:gd name="connsiteX30" fmla="*/ 1043929 w 1294095"/>
              <a:gd name="connsiteY30" fmla="*/ 457200 h 733245"/>
              <a:gd name="connsiteX31" fmla="*/ 1052556 w 1294095"/>
              <a:gd name="connsiteY31" fmla="*/ 483079 h 733245"/>
              <a:gd name="connsiteX32" fmla="*/ 1078435 w 1294095"/>
              <a:gd name="connsiteY32" fmla="*/ 500332 h 733245"/>
              <a:gd name="connsiteX33" fmla="*/ 1104314 w 1294095"/>
              <a:gd name="connsiteY33" fmla="*/ 508958 h 733245"/>
              <a:gd name="connsiteX34" fmla="*/ 1121567 w 1294095"/>
              <a:gd name="connsiteY34" fmla="*/ 560717 h 733245"/>
              <a:gd name="connsiteX35" fmla="*/ 1294095 w 1294095"/>
              <a:gd name="connsiteY35" fmla="*/ 577970 h 733245"/>
              <a:gd name="connsiteX36" fmla="*/ 1250963 w 1294095"/>
              <a:gd name="connsiteY36" fmla="*/ 664234 h 733245"/>
              <a:gd name="connsiteX37" fmla="*/ 1233710 w 1294095"/>
              <a:gd name="connsiteY37" fmla="*/ 690113 h 733245"/>
              <a:gd name="connsiteX38" fmla="*/ 1216457 w 1294095"/>
              <a:gd name="connsiteY38" fmla="*/ 715992 h 733245"/>
              <a:gd name="connsiteX39" fmla="*/ 1190578 w 1294095"/>
              <a:gd name="connsiteY39" fmla="*/ 733245 h 733245"/>
              <a:gd name="connsiteX40" fmla="*/ 1173325 w 1294095"/>
              <a:gd name="connsiteY40" fmla="*/ 707366 h 733245"/>
              <a:gd name="connsiteX41" fmla="*/ 1173325 w 1294095"/>
              <a:gd name="connsiteY41" fmla="*/ 612475 h 733245"/>
              <a:gd name="connsiteX42" fmla="*/ 1181952 w 1294095"/>
              <a:gd name="connsiteY42" fmla="*/ 586596 h 733245"/>
              <a:gd name="connsiteX43" fmla="*/ 1199205 w 1294095"/>
              <a:gd name="connsiteY43" fmla="*/ 560717 h 733245"/>
              <a:gd name="connsiteX44" fmla="*/ 1207831 w 1294095"/>
              <a:gd name="connsiteY44" fmla="*/ 534838 h 733245"/>
              <a:gd name="connsiteX45" fmla="*/ 1087061 w 1294095"/>
              <a:gd name="connsiteY45" fmla="*/ 491706 h 733245"/>
              <a:gd name="connsiteX46" fmla="*/ 1095688 w 1294095"/>
              <a:gd name="connsiteY46" fmla="*/ 353683 h 733245"/>
              <a:gd name="connsiteX47" fmla="*/ 1069808 w 1294095"/>
              <a:gd name="connsiteY47" fmla="*/ 327804 h 733245"/>
              <a:gd name="connsiteX48" fmla="*/ 1018050 w 1294095"/>
              <a:gd name="connsiteY48" fmla="*/ 310551 h 733245"/>
              <a:gd name="connsiteX49" fmla="*/ 1000797 w 1294095"/>
              <a:gd name="connsiteY49" fmla="*/ 284672 h 733245"/>
              <a:gd name="connsiteX50" fmla="*/ 992171 w 1294095"/>
              <a:gd name="connsiteY50" fmla="*/ 258792 h 733245"/>
              <a:gd name="connsiteX51" fmla="*/ 966291 w 1294095"/>
              <a:gd name="connsiteY51" fmla="*/ 250166 h 733245"/>
              <a:gd name="connsiteX52" fmla="*/ 897280 w 1294095"/>
              <a:gd name="connsiteY52" fmla="*/ 241540 h 733245"/>
              <a:gd name="connsiteX53" fmla="*/ 845522 w 1294095"/>
              <a:gd name="connsiteY53" fmla="*/ 189781 h 733245"/>
              <a:gd name="connsiteX54" fmla="*/ 811016 w 1294095"/>
              <a:gd name="connsiteY54" fmla="*/ 129396 h 733245"/>
              <a:gd name="connsiteX55" fmla="*/ 785137 w 1294095"/>
              <a:gd name="connsiteY55" fmla="*/ 120770 h 733245"/>
              <a:gd name="connsiteX56" fmla="*/ 724752 w 1294095"/>
              <a:gd name="connsiteY56" fmla="*/ 103517 h 733245"/>
              <a:gd name="connsiteX57" fmla="*/ 698873 w 1294095"/>
              <a:gd name="connsiteY57" fmla="*/ 86264 h 733245"/>
              <a:gd name="connsiteX58" fmla="*/ 655740 w 1294095"/>
              <a:gd name="connsiteY58" fmla="*/ 0 h 733245"/>
              <a:gd name="connsiteX59" fmla="*/ 629861 w 1294095"/>
              <a:gd name="connsiteY59" fmla="*/ 8626 h 733245"/>
              <a:gd name="connsiteX60" fmla="*/ 603982 w 1294095"/>
              <a:gd name="connsiteY60" fmla="*/ 60385 h 733245"/>
              <a:gd name="connsiteX61" fmla="*/ 543597 w 1294095"/>
              <a:gd name="connsiteY61" fmla="*/ 77638 h 733245"/>
              <a:gd name="connsiteX62" fmla="*/ 517718 w 1294095"/>
              <a:gd name="connsiteY62" fmla="*/ 86264 h 733245"/>
              <a:gd name="connsiteX63" fmla="*/ 465959 w 1294095"/>
              <a:gd name="connsiteY63" fmla="*/ 112143 h 733245"/>
              <a:gd name="connsiteX64" fmla="*/ 440080 w 1294095"/>
              <a:gd name="connsiteY64" fmla="*/ 94890 h 733245"/>
              <a:gd name="connsiteX65" fmla="*/ 388322 w 1294095"/>
              <a:gd name="connsiteY65" fmla="*/ 94890 h 733245"/>
              <a:gd name="connsiteX66" fmla="*/ 379695 w 1294095"/>
              <a:gd name="connsiteY66" fmla="*/ 69011 h 733245"/>
              <a:gd name="connsiteX67" fmla="*/ 336563 w 1294095"/>
              <a:gd name="connsiteY67" fmla="*/ 103517 h 733245"/>
              <a:gd name="connsiteX68" fmla="*/ 310684 w 1294095"/>
              <a:gd name="connsiteY68" fmla="*/ 94890 h 733245"/>
              <a:gd name="connsiteX69" fmla="*/ 284805 w 1294095"/>
              <a:gd name="connsiteY69" fmla="*/ 146649 h 733245"/>
              <a:gd name="connsiteX70" fmla="*/ 258925 w 1294095"/>
              <a:gd name="connsiteY70" fmla="*/ 138023 h 733245"/>
              <a:gd name="connsiteX71" fmla="*/ 233046 w 1294095"/>
              <a:gd name="connsiteY71" fmla="*/ 120770 h 733245"/>
              <a:gd name="connsiteX72" fmla="*/ 215793 w 1294095"/>
              <a:gd name="connsiteY72" fmla="*/ 146649 h 733245"/>
              <a:gd name="connsiteX73" fmla="*/ 189914 w 1294095"/>
              <a:gd name="connsiteY73" fmla="*/ 207034 h 733245"/>
              <a:gd name="connsiteX74" fmla="*/ 172661 w 1294095"/>
              <a:gd name="connsiteY74" fmla="*/ 181155 h 733245"/>
              <a:gd name="connsiteX75" fmla="*/ 129529 w 1294095"/>
              <a:gd name="connsiteY75" fmla="*/ 258792 h 733245"/>
              <a:gd name="connsiteX76" fmla="*/ 77771 w 1294095"/>
              <a:gd name="connsiteY76" fmla="*/ 241540 h 733245"/>
              <a:gd name="connsiteX77" fmla="*/ 69144 w 1294095"/>
              <a:gd name="connsiteY77" fmla="*/ 345056 h 733245"/>
              <a:gd name="connsiteX78" fmla="*/ 51891 w 1294095"/>
              <a:gd name="connsiteY78" fmla="*/ 370936 h 733245"/>
              <a:gd name="connsiteX79" fmla="*/ 8759 w 1294095"/>
              <a:gd name="connsiteY79" fmla="*/ 439947 h 733245"/>
              <a:gd name="connsiteX80" fmla="*/ 133 w 1294095"/>
              <a:gd name="connsiteY80" fmla="*/ 474453 h 733245"/>
              <a:gd name="connsiteX81" fmla="*/ 17386 w 1294095"/>
              <a:gd name="connsiteY81" fmla="*/ 526211 h 7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294095" h="733245">
                <a:moveTo>
                  <a:pt x="34639" y="457200"/>
                </a:moveTo>
                <a:cubicBezTo>
                  <a:pt x="38826" y="356696"/>
                  <a:pt x="5682" y="290091"/>
                  <a:pt x="60518" y="224287"/>
                </a:cubicBezTo>
                <a:cubicBezTo>
                  <a:pt x="68328" y="214915"/>
                  <a:pt x="76246" y="205174"/>
                  <a:pt x="86397" y="198407"/>
                </a:cubicBezTo>
                <a:cubicBezTo>
                  <a:pt x="93963" y="193363"/>
                  <a:pt x="103650" y="192656"/>
                  <a:pt x="112276" y="189781"/>
                </a:cubicBezTo>
                <a:cubicBezTo>
                  <a:pt x="123778" y="198407"/>
                  <a:pt x="136616" y="205494"/>
                  <a:pt x="146782" y="215660"/>
                </a:cubicBezTo>
                <a:cubicBezTo>
                  <a:pt x="163505" y="232383"/>
                  <a:pt x="165645" y="246371"/>
                  <a:pt x="172661" y="267419"/>
                </a:cubicBezTo>
                <a:cubicBezTo>
                  <a:pt x="181287" y="264543"/>
                  <a:pt x="192860" y="265892"/>
                  <a:pt x="198540" y="258792"/>
                </a:cubicBezTo>
                <a:cubicBezTo>
                  <a:pt x="205946" y="249534"/>
                  <a:pt x="203910" y="235687"/>
                  <a:pt x="207167" y="224287"/>
                </a:cubicBezTo>
                <a:cubicBezTo>
                  <a:pt x="221623" y="173690"/>
                  <a:pt x="207839" y="222940"/>
                  <a:pt x="233046" y="172528"/>
                </a:cubicBezTo>
                <a:cubicBezTo>
                  <a:pt x="237113" y="164395"/>
                  <a:pt x="238797" y="155275"/>
                  <a:pt x="241673" y="146649"/>
                </a:cubicBezTo>
                <a:cubicBezTo>
                  <a:pt x="250299" y="149524"/>
                  <a:pt x="259986" y="150231"/>
                  <a:pt x="267552" y="155275"/>
                </a:cubicBezTo>
                <a:cubicBezTo>
                  <a:pt x="332169" y="198354"/>
                  <a:pt x="257776" y="169271"/>
                  <a:pt x="319310" y="189781"/>
                </a:cubicBezTo>
                <a:cubicBezTo>
                  <a:pt x="342314" y="172528"/>
                  <a:pt x="364397" y="153974"/>
                  <a:pt x="388322" y="138023"/>
                </a:cubicBezTo>
                <a:lnTo>
                  <a:pt x="440080" y="103517"/>
                </a:lnTo>
                <a:lnTo>
                  <a:pt x="465959" y="86264"/>
                </a:lnTo>
                <a:cubicBezTo>
                  <a:pt x="477461" y="89139"/>
                  <a:pt x="491207" y="87484"/>
                  <a:pt x="500465" y="94890"/>
                </a:cubicBezTo>
                <a:cubicBezTo>
                  <a:pt x="507566" y="100571"/>
                  <a:pt x="502661" y="127200"/>
                  <a:pt x="509091" y="120770"/>
                </a:cubicBezTo>
                <a:cubicBezTo>
                  <a:pt x="605521" y="24340"/>
                  <a:pt x="498742" y="66709"/>
                  <a:pt x="569476" y="43132"/>
                </a:cubicBezTo>
                <a:cubicBezTo>
                  <a:pt x="578103" y="51758"/>
                  <a:pt x="589303" y="58419"/>
                  <a:pt x="595356" y="69011"/>
                </a:cubicBezTo>
                <a:cubicBezTo>
                  <a:pt x="609694" y="94102"/>
                  <a:pt x="591321" y="113969"/>
                  <a:pt x="629861" y="120770"/>
                </a:cubicBezTo>
                <a:cubicBezTo>
                  <a:pt x="669606" y="127784"/>
                  <a:pt x="710374" y="126521"/>
                  <a:pt x="750631" y="129396"/>
                </a:cubicBezTo>
                <a:cubicBezTo>
                  <a:pt x="772521" y="195065"/>
                  <a:pt x="750051" y="184722"/>
                  <a:pt x="811016" y="172528"/>
                </a:cubicBezTo>
                <a:cubicBezTo>
                  <a:pt x="819642" y="166777"/>
                  <a:pt x="827187" y="158915"/>
                  <a:pt x="836895" y="155275"/>
                </a:cubicBezTo>
                <a:cubicBezTo>
                  <a:pt x="876900" y="140273"/>
                  <a:pt x="883154" y="147274"/>
                  <a:pt x="923159" y="155275"/>
                </a:cubicBezTo>
                <a:cubicBezTo>
                  <a:pt x="926035" y="172528"/>
                  <a:pt x="921620" y="192801"/>
                  <a:pt x="931786" y="207034"/>
                </a:cubicBezTo>
                <a:cubicBezTo>
                  <a:pt x="938677" y="216681"/>
                  <a:pt x="956427" y="209084"/>
                  <a:pt x="966291" y="215660"/>
                </a:cubicBezTo>
                <a:cubicBezTo>
                  <a:pt x="974918" y="221411"/>
                  <a:pt x="977793" y="232913"/>
                  <a:pt x="983544" y="241540"/>
                </a:cubicBezTo>
                <a:cubicBezTo>
                  <a:pt x="986420" y="264544"/>
                  <a:pt x="986548" y="288061"/>
                  <a:pt x="992171" y="310551"/>
                </a:cubicBezTo>
                <a:cubicBezTo>
                  <a:pt x="995290" y="323026"/>
                  <a:pt x="1004359" y="333236"/>
                  <a:pt x="1009424" y="345056"/>
                </a:cubicBezTo>
                <a:cubicBezTo>
                  <a:pt x="1030854" y="395060"/>
                  <a:pt x="1002145" y="347079"/>
                  <a:pt x="1035303" y="396815"/>
                </a:cubicBezTo>
                <a:cubicBezTo>
                  <a:pt x="1038178" y="416943"/>
                  <a:pt x="1039941" y="437262"/>
                  <a:pt x="1043929" y="457200"/>
                </a:cubicBezTo>
                <a:cubicBezTo>
                  <a:pt x="1045712" y="466116"/>
                  <a:pt x="1046876" y="475979"/>
                  <a:pt x="1052556" y="483079"/>
                </a:cubicBezTo>
                <a:cubicBezTo>
                  <a:pt x="1059033" y="491175"/>
                  <a:pt x="1069162" y="495695"/>
                  <a:pt x="1078435" y="500332"/>
                </a:cubicBezTo>
                <a:cubicBezTo>
                  <a:pt x="1086568" y="504398"/>
                  <a:pt x="1095688" y="506083"/>
                  <a:pt x="1104314" y="508958"/>
                </a:cubicBezTo>
                <a:cubicBezTo>
                  <a:pt x="1110065" y="526211"/>
                  <a:pt x="1103924" y="556306"/>
                  <a:pt x="1121567" y="560717"/>
                </a:cubicBezTo>
                <a:cubicBezTo>
                  <a:pt x="1200794" y="580523"/>
                  <a:pt x="1144240" y="568603"/>
                  <a:pt x="1294095" y="577970"/>
                </a:cubicBezTo>
                <a:cubicBezTo>
                  <a:pt x="1280440" y="632591"/>
                  <a:pt x="1292045" y="602611"/>
                  <a:pt x="1250963" y="664234"/>
                </a:cubicBezTo>
                <a:lnTo>
                  <a:pt x="1233710" y="690113"/>
                </a:lnTo>
                <a:cubicBezTo>
                  <a:pt x="1227959" y="698739"/>
                  <a:pt x="1225083" y="710241"/>
                  <a:pt x="1216457" y="715992"/>
                </a:cubicBezTo>
                <a:lnTo>
                  <a:pt x="1190578" y="733245"/>
                </a:lnTo>
                <a:cubicBezTo>
                  <a:pt x="1184827" y="724619"/>
                  <a:pt x="1177409" y="716895"/>
                  <a:pt x="1173325" y="707366"/>
                </a:cubicBezTo>
                <a:cubicBezTo>
                  <a:pt x="1158325" y="672366"/>
                  <a:pt x="1165497" y="651615"/>
                  <a:pt x="1173325" y="612475"/>
                </a:cubicBezTo>
                <a:cubicBezTo>
                  <a:pt x="1175108" y="603559"/>
                  <a:pt x="1177885" y="594729"/>
                  <a:pt x="1181952" y="586596"/>
                </a:cubicBezTo>
                <a:cubicBezTo>
                  <a:pt x="1186589" y="577323"/>
                  <a:pt x="1193454" y="569343"/>
                  <a:pt x="1199205" y="560717"/>
                </a:cubicBezTo>
                <a:cubicBezTo>
                  <a:pt x="1202080" y="552091"/>
                  <a:pt x="1207831" y="543931"/>
                  <a:pt x="1207831" y="534838"/>
                </a:cubicBezTo>
                <a:cubicBezTo>
                  <a:pt x="1207831" y="465322"/>
                  <a:pt x="1154995" y="496931"/>
                  <a:pt x="1087061" y="491706"/>
                </a:cubicBezTo>
                <a:cubicBezTo>
                  <a:pt x="1089937" y="445698"/>
                  <a:pt x="1100514" y="399527"/>
                  <a:pt x="1095688" y="353683"/>
                </a:cubicBezTo>
                <a:cubicBezTo>
                  <a:pt x="1094411" y="341550"/>
                  <a:pt x="1080472" y="333729"/>
                  <a:pt x="1069808" y="327804"/>
                </a:cubicBezTo>
                <a:cubicBezTo>
                  <a:pt x="1053911" y="318972"/>
                  <a:pt x="1018050" y="310551"/>
                  <a:pt x="1018050" y="310551"/>
                </a:cubicBezTo>
                <a:cubicBezTo>
                  <a:pt x="1012299" y="301925"/>
                  <a:pt x="1005433" y="293945"/>
                  <a:pt x="1000797" y="284672"/>
                </a:cubicBezTo>
                <a:cubicBezTo>
                  <a:pt x="996730" y="276539"/>
                  <a:pt x="998601" y="265222"/>
                  <a:pt x="992171" y="258792"/>
                </a:cubicBezTo>
                <a:cubicBezTo>
                  <a:pt x="985741" y="252362"/>
                  <a:pt x="975238" y="251793"/>
                  <a:pt x="966291" y="250166"/>
                </a:cubicBezTo>
                <a:cubicBezTo>
                  <a:pt x="943482" y="246019"/>
                  <a:pt x="920284" y="244415"/>
                  <a:pt x="897280" y="241540"/>
                </a:cubicBezTo>
                <a:cubicBezTo>
                  <a:pt x="880027" y="224287"/>
                  <a:pt x="856434" y="211604"/>
                  <a:pt x="845522" y="189781"/>
                </a:cubicBezTo>
                <a:cubicBezTo>
                  <a:pt x="841276" y="181290"/>
                  <a:pt x="821177" y="137525"/>
                  <a:pt x="811016" y="129396"/>
                </a:cubicBezTo>
                <a:cubicBezTo>
                  <a:pt x="803916" y="123716"/>
                  <a:pt x="793880" y="123268"/>
                  <a:pt x="785137" y="120770"/>
                </a:cubicBezTo>
                <a:cubicBezTo>
                  <a:pt x="709315" y="99106"/>
                  <a:pt x="786800" y="124199"/>
                  <a:pt x="724752" y="103517"/>
                </a:cubicBezTo>
                <a:cubicBezTo>
                  <a:pt x="716126" y="97766"/>
                  <a:pt x="704624" y="94890"/>
                  <a:pt x="698873" y="86264"/>
                </a:cubicBezTo>
                <a:cubicBezTo>
                  <a:pt x="681040" y="59515"/>
                  <a:pt x="655740" y="0"/>
                  <a:pt x="655740" y="0"/>
                </a:cubicBezTo>
                <a:cubicBezTo>
                  <a:pt x="647114" y="2875"/>
                  <a:pt x="636291" y="2196"/>
                  <a:pt x="629861" y="8626"/>
                </a:cubicBezTo>
                <a:cubicBezTo>
                  <a:pt x="605939" y="32549"/>
                  <a:pt x="639981" y="40386"/>
                  <a:pt x="603982" y="60385"/>
                </a:cubicBezTo>
                <a:cubicBezTo>
                  <a:pt x="585683" y="70551"/>
                  <a:pt x="563648" y="71623"/>
                  <a:pt x="543597" y="77638"/>
                </a:cubicBezTo>
                <a:cubicBezTo>
                  <a:pt x="534888" y="80251"/>
                  <a:pt x="526344" y="83389"/>
                  <a:pt x="517718" y="86264"/>
                </a:cubicBezTo>
                <a:cubicBezTo>
                  <a:pt x="508704" y="92273"/>
                  <a:pt x="480247" y="114524"/>
                  <a:pt x="465959" y="112143"/>
                </a:cubicBezTo>
                <a:cubicBezTo>
                  <a:pt x="455732" y="110438"/>
                  <a:pt x="448706" y="100641"/>
                  <a:pt x="440080" y="94890"/>
                </a:cubicBezTo>
                <a:cubicBezTo>
                  <a:pt x="422826" y="100642"/>
                  <a:pt x="405576" y="112144"/>
                  <a:pt x="388322" y="94890"/>
                </a:cubicBezTo>
                <a:cubicBezTo>
                  <a:pt x="381892" y="88460"/>
                  <a:pt x="382571" y="77637"/>
                  <a:pt x="379695" y="69011"/>
                </a:cubicBezTo>
                <a:cubicBezTo>
                  <a:pt x="355738" y="140882"/>
                  <a:pt x="379527" y="125000"/>
                  <a:pt x="336563" y="103517"/>
                </a:cubicBezTo>
                <a:cubicBezTo>
                  <a:pt x="328430" y="99450"/>
                  <a:pt x="319310" y="97766"/>
                  <a:pt x="310684" y="94890"/>
                </a:cubicBezTo>
                <a:cubicBezTo>
                  <a:pt x="307053" y="105783"/>
                  <a:pt x="297667" y="141504"/>
                  <a:pt x="284805" y="146649"/>
                </a:cubicBezTo>
                <a:cubicBezTo>
                  <a:pt x="276362" y="150026"/>
                  <a:pt x="267552" y="140898"/>
                  <a:pt x="258925" y="138023"/>
                </a:cubicBezTo>
                <a:cubicBezTo>
                  <a:pt x="250299" y="132272"/>
                  <a:pt x="243212" y="118737"/>
                  <a:pt x="233046" y="120770"/>
                </a:cubicBezTo>
                <a:cubicBezTo>
                  <a:pt x="222880" y="122803"/>
                  <a:pt x="219877" y="137120"/>
                  <a:pt x="215793" y="146649"/>
                </a:cubicBezTo>
                <a:cubicBezTo>
                  <a:pt x="182371" y="224636"/>
                  <a:pt x="233228" y="142064"/>
                  <a:pt x="189914" y="207034"/>
                </a:cubicBezTo>
                <a:cubicBezTo>
                  <a:pt x="184163" y="198408"/>
                  <a:pt x="181934" y="176518"/>
                  <a:pt x="172661" y="181155"/>
                </a:cubicBezTo>
                <a:cubicBezTo>
                  <a:pt x="148933" y="193019"/>
                  <a:pt x="137775" y="234055"/>
                  <a:pt x="129529" y="258792"/>
                </a:cubicBezTo>
                <a:cubicBezTo>
                  <a:pt x="112276" y="253041"/>
                  <a:pt x="88200" y="226642"/>
                  <a:pt x="77771" y="241540"/>
                </a:cubicBezTo>
                <a:cubicBezTo>
                  <a:pt x="57915" y="269906"/>
                  <a:pt x="75935" y="311103"/>
                  <a:pt x="69144" y="345056"/>
                </a:cubicBezTo>
                <a:cubicBezTo>
                  <a:pt x="67111" y="355223"/>
                  <a:pt x="57642" y="362309"/>
                  <a:pt x="51891" y="370936"/>
                </a:cubicBezTo>
                <a:cubicBezTo>
                  <a:pt x="31360" y="432530"/>
                  <a:pt x="49771" y="412606"/>
                  <a:pt x="8759" y="439947"/>
                </a:cubicBezTo>
                <a:cubicBezTo>
                  <a:pt x="5884" y="451449"/>
                  <a:pt x="-1047" y="462656"/>
                  <a:pt x="133" y="474453"/>
                </a:cubicBezTo>
                <a:cubicBezTo>
                  <a:pt x="1943" y="492549"/>
                  <a:pt x="17386" y="526211"/>
                  <a:pt x="17386" y="5262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845853" y="2528900"/>
            <a:ext cx="197149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67744" y="314096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2653826" y="3140968"/>
            <a:ext cx="192027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2339752" y="3861048"/>
            <a:ext cx="170535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2786265" y="3933056"/>
            <a:ext cx="155343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Straight Connector 20"/>
          <p:cNvCxnSpPr/>
          <p:nvPr/>
        </p:nvCxnSpPr>
        <p:spPr>
          <a:xfrm>
            <a:off x="2579298" y="3524800"/>
            <a:ext cx="0" cy="12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337758" y="3381555"/>
            <a:ext cx="155276" cy="86264"/>
          </a:xfrm>
          <a:custGeom>
            <a:avLst/>
            <a:gdLst>
              <a:gd name="connsiteX0" fmla="*/ 0 w 155276"/>
              <a:gd name="connsiteY0" fmla="*/ 0 h 86264"/>
              <a:gd name="connsiteX1" fmla="*/ 43133 w 155276"/>
              <a:gd name="connsiteY1" fmla="*/ 34505 h 86264"/>
              <a:gd name="connsiteX2" fmla="*/ 94891 w 155276"/>
              <a:gd name="connsiteY2" fmla="*/ 51758 h 86264"/>
              <a:gd name="connsiteX3" fmla="*/ 120770 w 155276"/>
              <a:gd name="connsiteY3" fmla="*/ 60385 h 86264"/>
              <a:gd name="connsiteX4" fmla="*/ 155276 w 155276"/>
              <a:gd name="connsiteY4" fmla="*/ 86264 h 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76" h="86264">
                <a:moveTo>
                  <a:pt x="0" y="0"/>
                </a:moveTo>
                <a:cubicBezTo>
                  <a:pt x="14378" y="11502"/>
                  <a:pt x="26969" y="25688"/>
                  <a:pt x="43133" y="34505"/>
                </a:cubicBezTo>
                <a:cubicBezTo>
                  <a:pt x="59098" y="43213"/>
                  <a:pt x="77638" y="46007"/>
                  <a:pt x="94891" y="51758"/>
                </a:cubicBezTo>
                <a:cubicBezTo>
                  <a:pt x="103517" y="54634"/>
                  <a:pt x="113204" y="55341"/>
                  <a:pt x="120770" y="60385"/>
                </a:cubicBezTo>
                <a:cubicBezTo>
                  <a:pt x="150034" y="79893"/>
                  <a:pt x="139319" y="70305"/>
                  <a:pt x="155276" y="86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23"/>
          <p:cNvSpPr/>
          <p:nvPr/>
        </p:nvSpPr>
        <p:spPr>
          <a:xfrm>
            <a:off x="2337758" y="3355675"/>
            <a:ext cx="120770" cy="215661"/>
          </a:xfrm>
          <a:custGeom>
            <a:avLst/>
            <a:gdLst>
              <a:gd name="connsiteX0" fmla="*/ 120770 w 120770"/>
              <a:gd name="connsiteY0" fmla="*/ 0 h 215661"/>
              <a:gd name="connsiteX1" fmla="*/ 103517 w 120770"/>
              <a:gd name="connsiteY1" fmla="*/ 43133 h 215661"/>
              <a:gd name="connsiteX2" fmla="*/ 94891 w 120770"/>
              <a:gd name="connsiteY2" fmla="*/ 69012 h 215661"/>
              <a:gd name="connsiteX3" fmla="*/ 60385 w 120770"/>
              <a:gd name="connsiteY3" fmla="*/ 120770 h 215661"/>
              <a:gd name="connsiteX4" fmla="*/ 17253 w 120770"/>
              <a:gd name="connsiteY4" fmla="*/ 172529 h 215661"/>
              <a:gd name="connsiteX5" fmla="*/ 0 w 120770"/>
              <a:gd name="connsiteY5" fmla="*/ 215661 h 21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70" h="215661">
                <a:moveTo>
                  <a:pt x="120770" y="0"/>
                </a:moveTo>
                <a:cubicBezTo>
                  <a:pt x="115019" y="14378"/>
                  <a:pt x="108954" y="28634"/>
                  <a:pt x="103517" y="43133"/>
                </a:cubicBezTo>
                <a:cubicBezTo>
                  <a:pt x="100324" y="51647"/>
                  <a:pt x="99307" y="61063"/>
                  <a:pt x="94891" y="69012"/>
                </a:cubicBezTo>
                <a:cubicBezTo>
                  <a:pt x="84821" y="87138"/>
                  <a:pt x="75047" y="106108"/>
                  <a:pt x="60385" y="120770"/>
                </a:cubicBezTo>
                <a:cubicBezTo>
                  <a:pt x="27175" y="153981"/>
                  <a:pt x="41273" y="136499"/>
                  <a:pt x="17253" y="172529"/>
                </a:cubicBezTo>
                <a:cubicBezTo>
                  <a:pt x="6594" y="204508"/>
                  <a:pt x="12694" y="190275"/>
                  <a:pt x="0" y="215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reeform 24"/>
          <p:cNvSpPr/>
          <p:nvPr/>
        </p:nvSpPr>
        <p:spPr>
          <a:xfrm>
            <a:off x="2587925" y="3372928"/>
            <a:ext cx="138022" cy="86264"/>
          </a:xfrm>
          <a:custGeom>
            <a:avLst/>
            <a:gdLst>
              <a:gd name="connsiteX0" fmla="*/ 0 w 138022"/>
              <a:gd name="connsiteY0" fmla="*/ 0 h 86264"/>
              <a:gd name="connsiteX1" fmla="*/ 77637 w 138022"/>
              <a:gd name="connsiteY1" fmla="*/ 43132 h 86264"/>
              <a:gd name="connsiteX2" fmla="*/ 112143 w 138022"/>
              <a:gd name="connsiteY2" fmla="*/ 69012 h 86264"/>
              <a:gd name="connsiteX3" fmla="*/ 138022 w 138022"/>
              <a:gd name="connsiteY3" fmla="*/ 86264 h 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2" h="86264">
                <a:moveTo>
                  <a:pt x="0" y="0"/>
                </a:moveTo>
                <a:cubicBezTo>
                  <a:pt x="43685" y="21843"/>
                  <a:pt x="45031" y="19842"/>
                  <a:pt x="77637" y="43132"/>
                </a:cubicBezTo>
                <a:cubicBezTo>
                  <a:pt x="89337" y="51489"/>
                  <a:pt x="100443" y="60655"/>
                  <a:pt x="112143" y="69012"/>
                </a:cubicBezTo>
                <a:cubicBezTo>
                  <a:pt x="120579" y="75038"/>
                  <a:pt x="138022" y="86264"/>
                  <a:pt x="138022" y="86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Freeform 25"/>
          <p:cNvSpPr/>
          <p:nvPr/>
        </p:nvSpPr>
        <p:spPr>
          <a:xfrm>
            <a:off x="2605177" y="3381555"/>
            <a:ext cx="103517" cy="163902"/>
          </a:xfrm>
          <a:custGeom>
            <a:avLst/>
            <a:gdLst>
              <a:gd name="connsiteX0" fmla="*/ 103517 w 103517"/>
              <a:gd name="connsiteY0" fmla="*/ 0 h 163902"/>
              <a:gd name="connsiteX1" fmla="*/ 69012 w 103517"/>
              <a:gd name="connsiteY1" fmla="*/ 43132 h 163902"/>
              <a:gd name="connsiteX2" fmla="*/ 60385 w 103517"/>
              <a:gd name="connsiteY2" fmla="*/ 69011 h 163902"/>
              <a:gd name="connsiteX3" fmla="*/ 34506 w 103517"/>
              <a:gd name="connsiteY3" fmla="*/ 103517 h 163902"/>
              <a:gd name="connsiteX4" fmla="*/ 25880 w 103517"/>
              <a:gd name="connsiteY4" fmla="*/ 129396 h 163902"/>
              <a:gd name="connsiteX5" fmla="*/ 0 w 103517"/>
              <a:gd name="connsiteY5" fmla="*/ 163902 h 16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17" h="163902">
                <a:moveTo>
                  <a:pt x="103517" y="0"/>
                </a:moveTo>
                <a:cubicBezTo>
                  <a:pt x="92015" y="14377"/>
                  <a:pt x="78770" y="27519"/>
                  <a:pt x="69012" y="43132"/>
                </a:cubicBezTo>
                <a:cubicBezTo>
                  <a:pt x="64193" y="50843"/>
                  <a:pt x="64896" y="61116"/>
                  <a:pt x="60385" y="69011"/>
                </a:cubicBezTo>
                <a:cubicBezTo>
                  <a:pt x="53252" y="81494"/>
                  <a:pt x="43132" y="92015"/>
                  <a:pt x="34506" y="103517"/>
                </a:cubicBezTo>
                <a:cubicBezTo>
                  <a:pt x="31631" y="112143"/>
                  <a:pt x="29946" y="121263"/>
                  <a:pt x="25880" y="129396"/>
                </a:cubicBezTo>
                <a:cubicBezTo>
                  <a:pt x="16126" y="148904"/>
                  <a:pt x="12132" y="151770"/>
                  <a:pt x="0" y="1639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Freeform 26"/>
          <p:cNvSpPr/>
          <p:nvPr/>
        </p:nvSpPr>
        <p:spPr>
          <a:xfrm>
            <a:off x="2527540" y="3407434"/>
            <a:ext cx="139740" cy="129429"/>
          </a:xfrm>
          <a:custGeom>
            <a:avLst/>
            <a:gdLst>
              <a:gd name="connsiteX0" fmla="*/ 0 w 139740"/>
              <a:gd name="connsiteY0" fmla="*/ 0 h 129429"/>
              <a:gd name="connsiteX1" fmla="*/ 77637 w 139740"/>
              <a:gd name="connsiteY1" fmla="*/ 60385 h 129429"/>
              <a:gd name="connsiteX2" fmla="*/ 112143 w 139740"/>
              <a:gd name="connsiteY2" fmla="*/ 112143 h 129429"/>
              <a:gd name="connsiteX3" fmla="*/ 129396 w 139740"/>
              <a:gd name="connsiteY3" fmla="*/ 129396 h 1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40" h="129429">
                <a:moveTo>
                  <a:pt x="0" y="0"/>
                </a:moveTo>
                <a:cubicBezTo>
                  <a:pt x="25879" y="20128"/>
                  <a:pt x="59451" y="33106"/>
                  <a:pt x="77637" y="60385"/>
                </a:cubicBezTo>
                <a:cubicBezTo>
                  <a:pt x="89139" y="77638"/>
                  <a:pt x="94890" y="100641"/>
                  <a:pt x="112143" y="112143"/>
                </a:cubicBezTo>
                <a:cubicBezTo>
                  <a:pt x="140414" y="130991"/>
                  <a:pt x="148390" y="129396"/>
                  <a:pt x="129396" y="1293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Freeform 27"/>
          <p:cNvSpPr/>
          <p:nvPr/>
        </p:nvSpPr>
        <p:spPr>
          <a:xfrm>
            <a:off x="2536166" y="3441940"/>
            <a:ext cx="94891" cy="86264"/>
          </a:xfrm>
          <a:custGeom>
            <a:avLst/>
            <a:gdLst>
              <a:gd name="connsiteX0" fmla="*/ 94891 w 94891"/>
              <a:gd name="connsiteY0" fmla="*/ 0 h 86264"/>
              <a:gd name="connsiteX1" fmla="*/ 51759 w 94891"/>
              <a:gd name="connsiteY1" fmla="*/ 34505 h 86264"/>
              <a:gd name="connsiteX2" fmla="*/ 34506 w 94891"/>
              <a:gd name="connsiteY2" fmla="*/ 60385 h 86264"/>
              <a:gd name="connsiteX3" fmla="*/ 8626 w 94891"/>
              <a:gd name="connsiteY3" fmla="*/ 77637 h 86264"/>
              <a:gd name="connsiteX4" fmla="*/ 0 w 94891"/>
              <a:gd name="connsiteY4" fmla="*/ 86264 h 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91" h="86264">
                <a:moveTo>
                  <a:pt x="94891" y="0"/>
                </a:moveTo>
                <a:cubicBezTo>
                  <a:pt x="80514" y="11502"/>
                  <a:pt x="64778" y="21486"/>
                  <a:pt x="51759" y="34505"/>
                </a:cubicBezTo>
                <a:cubicBezTo>
                  <a:pt x="44428" y="41836"/>
                  <a:pt x="41837" y="53054"/>
                  <a:pt x="34506" y="60385"/>
                </a:cubicBezTo>
                <a:cubicBezTo>
                  <a:pt x="27175" y="67716"/>
                  <a:pt x="16920" y="71416"/>
                  <a:pt x="8626" y="77637"/>
                </a:cubicBezTo>
                <a:cubicBezTo>
                  <a:pt x="5373" y="80077"/>
                  <a:pt x="2875" y="83388"/>
                  <a:pt x="0" y="86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Arc 28"/>
          <p:cNvSpPr/>
          <p:nvPr/>
        </p:nvSpPr>
        <p:spPr>
          <a:xfrm>
            <a:off x="2267744" y="2864507"/>
            <a:ext cx="72008" cy="13244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Freeform 29"/>
          <p:cNvSpPr/>
          <p:nvPr/>
        </p:nvSpPr>
        <p:spPr>
          <a:xfrm>
            <a:off x="2585345" y="3528204"/>
            <a:ext cx="255809" cy="439947"/>
          </a:xfrm>
          <a:custGeom>
            <a:avLst/>
            <a:gdLst>
              <a:gd name="connsiteX0" fmla="*/ 62964 w 255809"/>
              <a:gd name="connsiteY0" fmla="*/ 163902 h 439947"/>
              <a:gd name="connsiteX1" fmla="*/ 62964 w 255809"/>
              <a:gd name="connsiteY1" fmla="*/ 414068 h 439947"/>
              <a:gd name="connsiteX2" fmla="*/ 88844 w 255809"/>
              <a:gd name="connsiteY2" fmla="*/ 396815 h 439947"/>
              <a:gd name="connsiteX3" fmla="*/ 114723 w 255809"/>
              <a:gd name="connsiteY3" fmla="*/ 345056 h 439947"/>
              <a:gd name="connsiteX4" fmla="*/ 157855 w 255809"/>
              <a:gd name="connsiteY4" fmla="*/ 276045 h 439947"/>
              <a:gd name="connsiteX5" fmla="*/ 166481 w 255809"/>
              <a:gd name="connsiteY5" fmla="*/ 250166 h 439947"/>
              <a:gd name="connsiteX6" fmla="*/ 200987 w 255809"/>
              <a:gd name="connsiteY6" fmla="*/ 189781 h 439947"/>
              <a:gd name="connsiteX7" fmla="*/ 226866 w 255809"/>
              <a:gd name="connsiteY7" fmla="*/ 112143 h 439947"/>
              <a:gd name="connsiteX8" fmla="*/ 244119 w 255809"/>
              <a:gd name="connsiteY8" fmla="*/ 86264 h 439947"/>
              <a:gd name="connsiteX9" fmla="*/ 252746 w 255809"/>
              <a:gd name="connsiteY9" fmla="*/ 60385 h 439947"/>
              <a:gd name="connsiteX10" fmla="*/ 235493 w 255809"/>
              <a:gd name="connsiteY10" fmla="*/ 86264 h 439947"/>
              <a:gd name="connsiteX11" fmla="*/ 183734 w 255809"/>
              <a:gd name="connsiteY11" fmla="*/ 138022 h 439947"/>
              <a:gd name="connsiteX12" fmla="*/ 157855 w 255809"/>
              <a:gd name="connsiteY12" fmla="*/ 163902 h 439947"/>
              <a:gd name="connsiteX13" fmla="*/ 149229 w 255809"/>
              <a:gd name="connsiteY13" fmla="*/ 189781 h 439947"/>
              <a:gd name="connsiteX14" fmla="*/ 114723 w 255809"/>
              <a:gd name="connsiteY14" fmla="*/ 241539 h 439947"/>
              <a:gd name="connsiteX15" fmla="*/ 106097 w 255809"/>
              <a:gd name="connsiteY15" fmla="*/ 267419 h 439947"/>
              <a:gd name="connsiteX16" fmla="*/ 88844 w 255809"/>
              <a:gd name="connsiteY16" fmla="*/ 293298 h 439947"/>
              <a:gd name="connsiteX17" fmla="*/ 71591 w 255809"/>
              <a:gd name="connsiteY17" fmla="*/ 345056 h 439947"/>
              <a:gd name="connsiteX18" fmla="*/ 62964 w 255809"/>
              <a:gd name="connsiteY18" fmla="*/ 370936 h 439947"/>
              <a:gd name="connsiteX19" fmla="*/ 80217 w 255809"/>
              <a:gd name="connsiteY19" fmla="*/ 120770 h 439947"/>
              <a:gd name="connsiteX20" fmla="*/ 88844 w 255809"/>
              <a:gd name="connsiteY20" fmla="*/ 146649 h 439947"/>
              <a:gd name="connsiteX21" fmla="*/ 97470 w 255809"/>
              <a:gd name="connsiteY21" fmla="*/ 207034 h 439947"/>
              <a:gd name="connsiteX22" fmla="*/ 106097 w 255809"/>
              <a:gd name="connsiteY22" fmla="*/ 276045 h 439947"/>
              <a:gd name="connsiteX23" fmla="*/ 131976 w 255809"/>
              <a:gd name="connsiteY23" fmla="*/ 181154 h 439947"/>
              <a:gd name="connsiteX24" fmla="*/ 149229 w 255809"/>
              <a:gd name="connsiteY24" fmla="*/ 146649 h 439947"/>
              <a:gd name="connsiteX25" fmla="*/ 192361 w 255809"/>
              <a:gd name="connsiteY25" fmla="*/ 86264 h 439947"/>
              <a:gd name="connsiteX26" fmla="*/ 200987 w 255809"/>
              <a:gd name="connsiteY26" fmla="*/ 51758 h 439947"/>
              <a:gd name="connsiteX27" fmla="*/ 218240 w 255809"/>
              <a:gd name="connsiteY27" fmla="*/ 25879 h 439947"/>
              <a:gd name="connsiteX28" fmla="*/ 226866 w 255809"/>
              <a:gd name="connsiteY28" fmla="*/ 0 h 439947"/>
              <a:gd name="connsiteX29" fmla="*/ 218240 w 255809"/>
              <a:gd name="connsiteY29" fmla="*/ 60385 h 439947"/>
              <a:gd name="connsiteX30" fmla="*/ 149229 w 255809"/>
              <a:gd name="connsiteY30" fmla="*/ 241539 h 439947"/>
              <a:gd name="connsiteX31" fmla="*/ 123349 w 255809"/>
              <a:gd name="connsiteY31" fmla="*/ 293298 h 439947"/>
              <a:gd name="connsiteX32" fmla="*/ 106097 w 255809"/>
              <a:gd name="connsiteY32" fmla="*/ 163902 h 439947"/>
              <a:gd name="connsiteX33" fmla="*/ 97470 w 255809"/>
              <a:gd name="connsiteY33" fmla="*/ 129396 h 439947"/>
              <a:gd name="connsiteX34" fmla="*/ 88844 w 255809"/>
              <a:gd name="connsiteY34" fmla="*/ 198407 h 439947"/>
              <a:gd name="connsiteX35" fmla="*/ 80217 w 255809"/>
              <a:gd name="connsiteY35" fmla="*/ 224287 h 439947"/>
              <a:gd name="connsiteX36" fmla="*/ 71591 w 255809"/>
              <a:gd name="connsiteY36" fmla="*/ 258792 h 439947"/>
              <a:gd name="connsiteX37" fmla="*/ 62964 w 255809"/>
              <a:gd name="connsiteY37" fmla="*/ 284671 h 439947"/>
              <a:gd name="connsiteX38" fmla="*/ 45712 w 255809"/>
              <a:gd name="connsiteY38" fmla="*/ 353683 h 439947"/>
              <a:gd name="connsiteX39" fmla="*/ 28459 w 255809"/>
              <a:gd name="connsiteY39" fmla="*/ 388188 h 439947"/>
              <a:gd name="connsiteX40" fmla="*/ 11206 w 255809"/>
              <a:gd name="connsiteY40" fmla="*/ 439947 h 439947"/>
              <a:gd name="connsiteX41" fmla="*/ 11206 w 255809"/>
              <a:gd name="connsiteY41" fmla="*/ 103517 h 439947"/>
              <a:gd name="connsiteX42" fmla="*/ 19832 w 255809"/>
              <a:gd name="connsiteY42" fmla="*/ 138022 h 439947"/>
              <a:gd name="connsiteX43" fmla="*/ 28459 w 255809"/>
              <a:gd name="connsiteY43" fmla="*/ 241539 h 439947"/>
              <a:gd name="connsiteX44" fmla="*/ 37085 w 255809"/>
              <a:gd name="connsiteY44" fmla="*/ 267419 h 439947"/>
              <a:gd name="connsiteX45" fmla="*/ 45712 w 255809"/>
              <a:gd name="connsiteY45" fmla="*/ 301924 h 439947"/>
              <a:gd name="connsiteX46" fmla="*/ 71591 w 255809"/>
              <a:gd name="connsiteY46" fmla="*/ 379562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5809" h="439947">
                <a:moveTo>
                  <a:pt x="62964" y="163902"/>
                </a:moveTo>
                <a:cubicBezTo>
                  <a:pt x="51595" y="254857"/>
                  <a:pt x="40836" y="308959"/>
                  <a:pt x="62964" y="414068"/>
                </a:cubicBezTo>
                <a:cubicBezTo>
                  <a:pt x="65100" y="424214"/>
                  <a:pt x="80217" y="402566"/>
                  <a:pt x="88844" y="396815"/>
                </a:cubicBezTo>
                <a:cubicBezTo>
                  <a:pt x="104658" y="349370"/>
                  <a:pt x="87968" y="391877"/>
                  <a:pt x="114723" y="345056"/>
                </a:cubicBezTo>
                <a:cubicBezTo>
                  <a:pt x="152615" y="278746"/>
                  <a:pt x="108374" y="342020"/>
                  <a:pt x="157855" y="276045"/>
                </a:cubicBezTo>
                <a:cubicBezTo>
                  <a:pt x="160730" y="267419"/>
                  <a:pt x="162415" y="258299"/>
                  <a:pt x="166481" y="250166"/>
                </a:cubicBezTo>
                <a:cubicBezTo>
                  <a:pt x="193542" y="196044"/>
                  <a:pt x="175780" y="255320"/>
                  <a:pt x="200987" y="189781"/>
                </a:cubicBezTo>
                <a:cubicBezTo>
                  <a:pt x="210780" y="164320"/>
                  <a:pt x="211734" y="134841"/>
                  <a:pt x="226866" y="112143"/>
                </a:cubicBezTo>
                <a:cubicBezTo>
                  <a:pt x="232617" y="103517"/>
                  <a:pt x="239482" y="95537"/>
                  <a:pt x="244119" y="86264"/>
                </a:cubicBezTo>
                <a:cubicBezTo>
                  <a:pt x="248186" y="78131"/>
                  <a:pt x="261839" y="60385"/>
                  <a:pt x="252746" y="60385"/>
                </a:cubicBezTo>
                <a:cubicBezTo>
                  <a:pt x="242378" y="60385"/>
                  <a:pt x="242381" y="78515"/>
                  <a:pt x="235493" y="86264"/>
                </a:cubicBezTo>
                <a:cubicBezTo>
                  <a:pt x="219283" y="104500"/>
                  <a:pt x="200987" y="120769"/>
                  <a:pt x="183734" y="138022"/>
                </a:cubicBezTo>
                <a:lnTo>
                  <a:pt x="157855" y="163902"/>
                </a:lnTo>
                <a:cubicBezTo>
                  <a:pt x="154980" y="172528"/>
                  <a:pt x="153645" y="181832"/>
                  <a:pt x="149229" y="189781"/>
                </a:cubicBezTo>
                <a:cubicBezTo>
                  <a:pt x="139159" y="207907"/>
                  <a:pt x="114723" y="241539"/>
                  <a:pt x="114723" y="241539"/>
                </a:cubicBezTo>
                <a:cubicBezTo>
                  <a:pt x="111848" y="250166"/>
                  <a:pt x="110164" y="259286"/>
                  <a:pt x="106097" y="267419"/>
                </a:cubicBezTo>
                <a:cubicBezTo>
                  <a:pt x="101461" y="276692"/>
                  <a:pt x="93055" y="283824"/>
                  <a:pt x="88844" y="293298"/>
                </a:cubicBezTo>
                <a:cubicBezTo>
                  <a:pt x="81458" y="309916"/>
                  <a:pt x="77342" y="327803"/>
                  <a:pt x="71591" y="345056"/>
                </a:cubicBezTo>
                <a:lnTo>
                  <a:pt x="62964" y="370936"/>
                </a:lnTo>
                <a:cubicBezTo>
                  <a:pt x="75424" y="-40209"/>
                  <a:pt x="48134" y="8479"/>
                  <a:pt x="80217" y="120770"/>
                </a:cubicBezTo>
                <a:cubicBezTo>
                  <a:pt x="82715" y="129513"/>
                  <a:pt x="85968" y="138023"/>
                  <a:pt x="88844" y="146649"/>
                </a:cubicBezTo>
                <a:cubicBezTo>
                  <a:pt x="91719" y="166777"/>
                  <a:pt x="94783" y="186880"/>
                  <a:pt x="97470" y="207034"/>
                </a:cubicBezTo>
                <a:cubicBezTo>
                  <a:pt x="100534" y="230013"/>
                  <a:pt x="86808" y="263185"/>
                  <a:pt x="106097" y="276045"/>
                </a:cubicBezTo>
                <a:cubicBezTo>
                  <a:pt x="114345" y="281544"/>
                  <a:pt x="130780" y="184741"/>
                  <a:pt x="131976" y="181154"/>
                </a:cubicBezTo>
                <a:cubicBezTo>
                  <a:pt x="136043" y="168955"/>
                  <a:pt x="142849" y="157814"/>
                  <a:pt x="149229" y="146649"/>
                </a:cubicBezTo>
                <a:cubicBezTo>
                  <a:pt x="159324" y="128983"/>
                  <a:pt x="181246" y="101084"/>
                  <a:pt x="192361" y="86264"/>
                </a:cubicBezTo>
                <a:cubicBezTo>
                  <a:pt x="195236" y="74762"/>
                  <a:pt x="196317" y="62655"/>
                  <a:pt x="200987" y="51758"/>
                </a:cubicBezTo>
                <a:cubicBezTo>
                  <a:pt x="205071" y="42229"/>
                  <a:pt x="213603" y="35152"/>
                  <a:pt x="218240" y="25879"/>
                </a:cubicBezTo>
                <a:cubicBezTo>
                  <a:pt x="222306" y="17746"/>
                  <a:pt x="223991" y="8626"/>
                  <a:pt x="226866" y="0"/>
                </a:cubicBezTo>
                <a:cubicBezTo>
                  <a:pt x="223991" y="20128"/>
                  <a:pt x="223171" y="40659"/>
                  <a:pt x="218240" y="60385"/>
                </a:cubicBezTo>
                <a:cubicBezTo>
                  <a:pt x="194765" y="154285"/>
                  <a:pt x="183360" y="139151"/>
                  <a:pt x="149229" y="241539"/>
                </a:cubicBezTo>
                <a:cubicBezTo>
                  <a:pt x="137323" y="277255"/>
                  <a:pt x="145646" y="259853"/>
                  <a:pt x="123349" y="293298"/>
                </a:cubicBezTo>
                <a:cubicBezTo>
                  <a:pt x="103399" y="213493"/>
                  <a:pt x="125498" y="309409"/>
                  <a:pt x="106097" y="163902"/>
                </a:cubicBezTo>
                <a:cubicBezTo>
                  <a:pt x="104530" y="152150"/>
                  <a:pt x="100346" y="140898"/>
                  <a:pt x="97470" y="129396"/>
                </a:cubicBezTo>
                <a:cubicBezTo>
                  <a:pt x="94595" y="152400"/>
                  <a:pt x="92991" y="175598"/>
                  <a:pt x="88844" y="198407"/>
                </a:cubicBezTo>
                <a:cubicBezTo>
                  <a:pt x="87217" y="207354"/>
                  <a:pt x="82715" y="215544"/>
                  <a:pt x="80217" y="224287"/>
                </a:cubicBezTo>
                <a:cubicBezTo>
                  <a:pt x="76960" y="235686"/>
                  <a:pt x="74848" y="247393"/>
                  <a:pt x="71591" y="258792"/>
                </a:cubicBezTo>
                <a:cubicBezTo>
                  <a:pt x="69093" y="267535"/>
                  <a:pt x="65357" y="275898"/>
                  <a:pt x="62964" y="284671"/>
                </a:cubicBezTo>
                <a:cubicBezTo>
                  <a:pt x="56725" y="307547"/>
                  <a:pt x="56317" y="332475"/>
                  <a:pt x="45712" y="353683"/>
                </a:cubicBezTo>
                <a:cubicBezTo>
                  <a:pt x="39961" y="365185"/>
                  <a:pt x="33235" y="376248"/>
                  <a:pt x="28459" y="388188"/>
                </a:cubicBezTo>
                <a:cubicBezTo>
                  <a:pt x="21705" y="405073"/>
                  <a:pt x="11206" y="439947"/>
                  <a:pt x="11206" y="439947"/>
                </a:cubicBezTo>
                <a:cubicBezTo>
                  <a:pt x="-2037" y="294265"/>
                  <a:pt x="-5343" y="302111"/>
                  <a:pt x="11206" y="103517"/>
                </a:cubicBezTo>
                <a:cubicBezTo>
                  <a:pt x="12191" y="91702"/>
                  <a:pt x="16957" y="126520"/>
                  <a:pt x="19832" y="138022"/>
                </a:cubicBezTo>
                <a:cubicBezTo>
                  <a:pt x="22708" y="172528"/>
                  <a:pt x="23883" y="207217"/>
                  <a:pt x="28459" y="241539"/>
                </a:cubicBezTo>
                <a:cubicBezTo>
                  <a:pt x="29661" y="250552"/>
                  <a:pt x="34587" y="258676"/>
                  <a:pt x="37085" y="267419"/>
                </a:cubicBezTo>
                <a:cubicBezTo>
                  <a:pt x="40342" y="278819"/>
                  <a:pt x="43591" y="290260"/>
                  <a:pt x="45712" y="301924"/>
                </a:cubicBezTo>
                <a:cubicBezTo>
                  <a:pt x="58748" y="373620"/>
                  <a:pt x="38657" y="346628"/>
                  <a:pt x="71591" y="3795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/>
          <p:nvPr/>
        </p:nvSpPr>
        <p:spPr>
          <a:xfrm>
            <a:off x="2941608" y="3581461"/>
            <a:ext cx="4621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/>
          <p:nvPr/>
        </p:nvSpPr>
        <p:spPr>
          <a:xfrm>
            <a:off x="3059832" y="354545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Freeform 32"/>
          <p:cNvSpPr/>
          <p:nvPr/>
        </p:nvSpPr>
        <p:spPr>
          <a:xfrm>
            <a:off x="2761719" y="4157932"/>
            <a:ext cx="257526" cy="239883"/>
          </a:xfrm>
          <a:custGeom>
            <a:avLst/>
            <a:gdLst>
              <a:gd name="connsiteX0" fmla="*/ 197141 w 257526"/>
              <a:gd name="connsiteY0" fmla="*/ 0 h 239883"/>
              <a:gd name="connsiteX1" fmla="*/ 240273 w 257526"/>
              <a:gd name="connsiteY1" fmla="*/ 8626 h 239883"/>
              <a:gd name="connsiteX2" fmla="*/ 257526 w 257526"/>
              <a:gd name="connsiteY2" fmla="*/ 60385 h 239883"/>
              <a:gd name="connsiteX3" fmla="*/ 248900 w 257526"/>
              <a:gd name="connsiteY3" fmla="*/ 112143 h 239883"/>
              <a:gd name="connsiteX4" fmla="*/ 205768 w 257526"/>
              <a:gd name="connsiteY4" fmla="*/ 163902 h 239883"/>
              <a:gd name="connsiteX5" fmla="*/ 179889 w 257526"/>
              <a:gd name="connsiteY5" fmla="*/ 172528 h 239883"/>
              <a:gd name="connsiteX6" fmla="*/ 102251 w 257526"/>
              <a:gd name="connsiteY6" fmla="*/ 207034 h 239883"/>
              <a:gd name="connsiteX7" fmla="*/ 76372 w 257526"/>
              <a:gd name="connsiteY7" fmla="*/ 215660 h 239883"/>
              <a:gd name="connsiteX8" fmla="*/ 7360 w 257526"/>
              <a:gd name="connsiteY8" fmla="*/ 224287 h 239883"/>
              <a:gd name="connsiteX9" fmla="*/ 15987 w 257526"/>
              <a:gd name="connsiteY9" fmla="*/ 146649 h 239883"/>
              <a:gd name="connsiteX10" fmla="*/ 128130 w 257526"/>
              <a:gd name="connsiteY10" fmla="*/ 138023 h 239883"/>
              <a:gd name="connsiteX11" fmla="*/ 145383 w 257526"/>
              <a:gd name="connsiteY11" fmla="*/ 86264 h 239883"/>
              <a:gd name="connsiteX12" fmla="*/ 154009 w 257526"/>
              <a:gd name="connsiteY12" fmla="*/ 60385 h 239883"/>
              <a:gd name="connsiteX13" fmla="*/ 162636 w 257526"/>
              <a:gd name="connsiteY13" fmla="*/ 43132 h 23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526" h="239883">
                <a:moveTo>
                  <a:pt x="197141" y="0"/>
                </a:moveTo>
                <a:cubicBezTo>
                  <a:pt x="211518" y="2875"/>
                  <a:pt x="229905" y="-1742"/>
                  <a:pt x="240273" y="8626"/>
                </a:cubicBezTo>
                <a:cubicBezTo>
                  <a:pt x="253133" y="21486"/>
                  <a:pt x="257526" y="60385"/>
                  <a:pt x="257526" y="60385"/>
                </a:cubicBezTo>
                <a:cubicBezTo>
                  <a:pt x="254651" y="77638"/>
                  <a:pt x="254431" y="95550"/>
                  <a:pt x="248900" y="112143"/>
                </a:cubicBezTo>
                <a:cubicBezTo>
                  <a:pt x="244353" y="125783"/>
                  <a:pt x="216065" y="157037"/>
                  <a:pt x="205768" y="163902"/>
                </a:cubicBezTo>
                <a:cubicBezTo>
                  <a:pt x="198202" y="168946"/>
                  <a:pt x="188515" y="169653"/>
                  <a:pt x="179889" y="172528"/>
                </a:cubicBezTo>
                <a:cubicBezTo>
                  <a:pt x="138878" y="199868"/>
                  <a:pt x="163844" y="186503"/>
                  <a:pt x="102251" y="207034"/>
                </a:cubicBezTo>
                <a:lnTo>
                  <a:pt x="76372" y="215660"/>
                </a:lnTo>
                <a:cubicBezTo>
                  <a:pt x="65667" y="222797"/>
                  <a:pt x="21946" y="260754"/>
                  <a:pt x="7360" y="224287"/>
                </a:cubicBezTo>
                <a:cubicBezTo>
                  <a:pt x="-2310" y="200111"/>
                  <a:pt x="-5202" y="161784"/>
                  <a:pt x="15987" y="146649"/>
                </a:cubicBezTo>
                <a:cubicBezTo>
                  <a:pt x="46495" y="124858"/>
                  <a:pt x="90749" y="140898"/>
                  <a:pt x="128130" y="138023"/>
                </a:cubicBezTo>
                <a:lnTo>
                  <a:pt x="145383" y="86264"/>
                </a:lnTo>
                <a:cubicBezTo>
                  <a:pt x="148258" y="77638"/>
                  <a:pt x="149942" y="68518"/>
                  <a:pt x="154009" y="60385"/>
                </a:cubicBezTo>
                <a:lnTo>
                  <a:pt x="162636" y="431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Freeform 33"/>
          <p:cNvSpPr/>
          <p:nvPr/>
        </p:nvSpPr>
        <p:spPr>
          <a:xfrm>
            <a:off x="2915728" y="4149209"/>
            <a:ext cx="60385" cy="60482"/>
          </a:xfrm>
          <a:custGeom>
            <a:avLst/>
            <a:gdLst>
              <a:gd name="connsiteX0" fmla="*/ 0 w 60385"/>
              <a:gd name="connsiteY0" fmla="*/ 60482 h 60482"/>
              <a:gd name="connsiteX1" fmla="*/ 51759 w 60385"/>
              <a:gd name="connsiteY1" fmla="*/ 97 h 60482"/>
              <a:gd name="connsiteX2" fmla="*/ 60385 w 60385"/>
              <a:gd name="connsiteY2" fmla="*/ 8723 h 6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85" h="60482">
                <a:moveTo>
                  <a:pt x="0" y="60482"/>
                </a:moveTo>
                <a:cubicBezTo>
                  <a:pt x="12269" y="40034"/>
                  <a:pt x="23643" y="7126"/>
                  <a:pt x="51759" y="97"/>
                </a:cubicBezTo>
                <a:cubicBezTo>
                  <a:pt x="55704" y="-889"/>
                  <a:pt x="57510" y="5848"/>
                  <a:pt x="60385" y="87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52" idx="1"/>
          </p:cNvCxnSpPr>
          <p:nvPr/>
        </p:nvCxnSpPr>
        <p:spPr>
          <a:xfrm flipH="1" flipV="1">
            <a:off x="2987824" y="2852937"/>
            <a:ext cx="2016224" cy="53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767719" y="2352164"/>
            <a:ext cx="134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Slime layer </a:t>
            </a:r>
            <a:endParaRPr lang="en-IN" dirty="0"/>
          </a:p>
        </p:txBody>
      </p:sp>
      <p:sp>
        <p:nvSpPr>
          <p:cNvPr id="45" name="Rectangle 44"/>
          <p:cNvSpPr/>
          <p:nvPr/>
        </p:nvSpPr>
        <p:spPr>
          <a:xfrm>
            <a:off x="4874148" y="337296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</a:t>
            </a:r>
            <a:endParaRPr lang="en-IN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393273" y="3604320"/>
            <a:ext cx="1480876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902650" y="3998327"/>
            <a:ext cx="19714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004048" y="2721683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</a:rPr>
              <a:t>Cytoplasmic membrane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208362" y="2708694"/>
            <a:ext cx="948906" cy="319228"/>
          </a:xfrm>
          <a:custGeom>
            <a:avLst/>
            <a:gdLst>
              <a:gd name="connsiteX0" fmla="*/ 0 w 948906"/>
              <a:gd name="connsiteY0" fmla="*/ 241540 h 319228"/>
              <a:gd name="connsiteX1" fmla="*/ 51759 w 948906"/>
              <a:gd name="connsiteY1" fmla="*/ 172529 h 319228"/>
              <a:gd name="connsiteX2" fmla="*/ 103517 w 948906"/>
              <a:gd name="connsiteY2" fmla="*/ 146649 h 319228"/>
              <a:gd name="connsiteX3" fmla="*/ 155276 w 948906"/>
              <a:gd name="connsiteY3" fmla="*/ 112144 h 319228"/>
              <a:gd name="connsiteX4" fmla="*/ 241540 w 948906"/>
              <a:gd name="connsiteY4" fmla="*/ 77638 h 319228"/>
              <a:gd name="connsiteX5" fmla="*/ 267419 w 948906"/>
              <a:gd name="connsiteY5" fmla="*/ 69012 h 319228"/>
              <a:gd name="connsiteX6" fmla="*/ 345057 w 948906"/>
              <a:gd name="connsiteY6" fmla="*/ 34506 h 319228"/>
              <a:gd name="connsiteX7" fmla="*/ 396815 w 948906"/>
              <a:gd name="connsiteY7" fmla="*/ 17253 h 319228"/>
              <a:gd name="connsiteX8" fmla="*/ 422695 w 948906"/>
              <a:gd name="connsiteY8" fmla="*/ 8627 h 319228"/>
              <a:gd name="connsiteX9" fmla="*/ 457200 w 948906"/>
              <a:gd name="connsiteY9" fmla="*/ 0 h 319228"/>
              <a:gd name="connsiteX10" fmla="*/ 500332 w 948906"/>
              <a:gd name="connsiteY10" fmla="*/ 8627 h 319228"/>
              <a:gd name="connsiteX11" fmla="*/ 552091 w 948906"/>
              <a:gd name="connsiteY11" fmla="*/ 17253 h 319228"/>
              <a:gd name="connsiteX12" fmla="*/ 629729 w 948906"/>
              <a:gd name="connsiteY12" fmla="*/ 34506 h 319228"/>
              <a:gd name="connsiteX13" fmla="*/ 655608 w 948906"/>
              <a:gd name="connsiteY13" fmla="*/ 43132 h 319228"/>
              <a:gd name="connsiteX14" fmla="*/ 681487 w 948906"/>
              <a:gd name="connsiteY14" fmla="*/ 60385 h 319228"/>
              <a:gd name="connsiteX15" fmla="*/ 715993 w 948906"/>
              <a:gd name="connsiteY15" fmla="*/ 77638 h 319228"/>
              <a:gd name="connsiteX16" fmla="*/ 750498 w 948906"/>
              <a:gd name="connsiteY16" fmla="*/ 129397 h 319228"/>
              <a:gd name="connsiteX17" fmla="*/ 767751 w 948906"/>
              <a:gd name="connsiteY17" fmla="*/ 155276 h 319228"/>
              <a:gd name="connsiteX18" fmla="*/ 793630 w 948906"/>
              <a:gd name="connsiteY18" fmla="*/ 172529 h 319228"/>
              <a:gd name="connsiteX19" fmla="*/ 810883 w 948906"/>
              <a:gd name="connsiteY19" fmla="*/ 198408 h 319228"/>
              <a:gd name="connsiteX20" fmla="*/ 819510 w 948906"/>
              <a:gd name="connsiteY20" fmla="*/ 224287 h 319228"/>
              <a:gd name="connsiteX21" fmla="*/ 871268 w 948906"/>
              <a:gd name="connsiteY21" fmla="*/ 258793 h 319228"/>
              <a:gd name="connsiteX22" fmla="*/ 897147 w 948906"/>
              <a:gd name="connsiteY22" fmla="*/ 284672 h 319228"/>
              <a:gd name="connsiteX23" fmla="*/ 923027 w 948906"/>
              <a:gd name="connsiteY23" fmla="*/ 293298 h 319228"/>
              <a:gd name="connsiteX24" fmla="*/ 948906 w 948906"/>
              <a:gd name="connsiteY24" fmla="*/ 319178 h 3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48906" h="319228">
                <a:moveTo>
                  <a:pt x="0" y="241540"/>
                </a:moveTo>
                <a:cubicBezTo>
                  <a:pt x="14869" y="216760"/>
                  <a:pt x="26603" y="189300"/>
                  <a:pt x="51759" y="172529"/>
                </a:cubicBezTo>
                <a:cubicBezTo>
                  <a:pt x="129569" y="120654"/>
                  <a:pt x="22076" y="214517"/>
                  <a:pt x="103517" y="146649"/>
                </a:cubicBezTo>
                <a:cubicBezTo>
                  <a:pt x="160954" y="98785"/>
                  <a:pt x="99093" y="136222"/>
                  <a:pt x="155276" y="112144"/>
                </a:cubicBezTo>
                <a:cubicBezTo>
                  <a:pt x="244134" y="74062"/>
                  <a:pt x="123717" y="116912"/>
                  <a:pt x="241540" y="77638"/>
                </a:cubicBezTo>
                <a:lnTo>
                  <a:pt x="267419" y="69012"/>
                </a:lnTo>
                <a:cubicBezTo>
                  <a:pt x="308429" y="41671"/>
                  <a:pt x="283463" y="55037"/>
                  <a:pt x="345057" y="34506"/>
                </a:cubicBezTo>
                <a:lnTo>
                  <a:pt x="396815" y="17253"/>
                </a:lnTo>
                <a:cubicBezTo>
                  <a:pt x="405442" y="14377"/>
                  <a:pt x="413873" y="10833"/>
                  <a:pt x="422695" y="8627"/>
                </a:cubicBezTo>
                <a:lnTo>
                  <a:pt x="457200" y="0"/>
                </a:lnTo>
                <a:lnTo>
                  <a:pt x="500332" y="8627"/>
                </a:lnTo>
                <a:cubicBezTo>
                  <a:pt x="517541" y="11756"/>
                  <a:pt x="534882" y="14124"/>
                  <a:pt x="552091" y="17253"/>
                </a:cubicBezTo>
                <a:cubicBezTo>
                  <a:pt x="576539" y="21698"/>
                  <a:pt x="605508" y="27586"/>
                  <a:pt x="629729" y="34506"/>
                </a:cubicBezTo>
                <a:cubicBezTo>
                  <a:pt x="638472" y="37004"/>
                  <a:pt x="646982" y="40257"/>
                  <a:pt x="655608" y="43132"/>
                </a:cubicBezTo>
                <a:cubicBezTo>
                  <a:pt x="664234" y="48883"/>
                  <a:pt x="672485" y="55241"/>
                  <a:pt x="681487" y="60385"/>
                </a:cubicBezTo>
                <a:cubicBezTo>
                  <a:pt x="692652" y="66765"/>
                  <a:pt x="706900" y="68545"/>
                  <a:pt x="715993" y="77638"/>
                </a:cubicBezTo>
                <a:cubicBezTo>
                  <a:pt x="730655" y="92300"/>
                  <a:pt x="738996" y="112144"/>
                  <a:pt x="750498" y="129397"/>
                </a:cubicBezTo>
                <a:cubicBezTo>
                  <a:pt x="756249" y="138023"/>
                  <a:pt x="759125" y="149525"/>
                  <a:pt x="767751" y="155276"/>
                </a:cubicBezTo>
                <a:lnTo>
                  <a:pt x="793630" y="172529"/>
                </a:lnTo>
                <a:cubicBezTo>
                  <a:pt x="799381" y="181155"/>
                  <a:pt x="806246" y="189135"/>
                  <a:pt x="810883" y="198408"/>
                </a:cubicBezTo>
                <a:cubicBezTo>
                  <a:pt x="814950" y="206541"/>
                  <a:pt x="813080" y="217857"/>
                  <a:pt x="819510" y="224287"/>
                </a:cubicBezTo>
                <a:cubicBezTo>
                  <a:pt x="834172" y="238949"/>
                  <a:pt x="856606" y="244131"/>
                  <a:pt x="871268" y="258793"/>
                </a:cubicBezTo>
                <a:cubicBezTo>
                  <a:pt x="879894" y="267419"/>
                  <a:pt x="886996" y="277905"/>
                  <a:pt x="897147" y="284672"/>
                </a:cubicBezTo>
                <a:cubicBezTo>
                  <a:pt x="904713" y="289716"/>
                  <a:pt x="914400" y="290423"/>
                  <a:pt x="923027" y="293298"/>
                </a:cubicBezTo>
                <a:cubicBezTo>
                  <a:pt x="941875" y="321570"/>
                  <a:pt x="929912" y="319178"/>
                  <a:pt x="948906" y="3191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Rectangle 57"/>
          <p:cNvSpPr/>
          <p:nvPr/>
        </p:nvSpPr>
        <p:spPr>
          <a:xfrm>
            <a:off x="4852080" y="377285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Times New Roman" pitchFamily="18" charset="0"/>
              </a:rPr>
              <a:t>ribosomes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80692" y="182217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Flagella</a:t>
            </a:r>
            <a:endParaRPr lang="en-IN" dirty="0"/>
          </a:p>
        </p:txBody>
      </p:sp>
      <p:sp>
        <p:nvSpPr>
          <p:cNvPr id="61" name="Rectangle 60"/>
          <p:cNvSpPr/>
          <p:nvPr/>
        </p:nvSpPr>
        <p:spPr>
          <a:xfrm>
            <a:off x="4820005" y="429926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mesosome</a:t>
            </a:r>
            <a:endParaRPr lang="en-IN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2900888" y="4281260"/>
            <a:ext cx="1973261" cy="2026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5" idx="1"/>
          </p:cNvCxnSpPr>
          <p:nvPr/>
        </p:nvCxnSpPr>
        <p:spPr>
          <a:xfrm flipH="1">
            <a:off x="3157270" y="3312934"/>
            <a:ext cx="18779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035200" y="3128268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</a:rPr>
              <a:t>Cell wall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44550" y="3635732"/>
            <a:ext cx="312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</a:rPr>
              <a:t>Nuclear body or nucleoid Cell</a:t>
            </a:r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>
            <a:endCxn id="30" idx="6"/>
          </p:cNvCxnSpPr>
          <p:nvPr/>
        </p:nvCxnSpPr>
        <p:spPr>
          <a:xfrm flipH="1" flipV="1">
            <a:off x="2786332" y="3717985"/>
            <a:ext cx="2558135" cy="90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3105551" y="4077072"/>
            <a:ext cx="1768597" cy="1023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4874148" y="402848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Fimbria</a:t>
            </a:r>
            <a:endParaRPr lang="en-IN" dirty="0"/>
          </a:p>
        </p:txBody>
      </p:sp>
      <p:sp>
        <p:nvSpPr>
          <p:cNvPr id="79" name="Rectangle 78"/>
          <p:cNvSpPr/>
          <p:nvPr/>
        </p:nvSpPr>
        <p:spPr>
          <a:xfrm>
            <a:off x="1785090" y="5013176"/>
            <a:ext cx="371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</a:rPr>
              <a:t> Fig. Structure </a:t>
            </a:r>
            <a:r>
              <a:rPr lang="en-IN" b="1" dirty="0">
                <a:solidFill>
                  <a:srgbClr val="C00000"/>
                </a:solidFill>
                <a:latin typeface="Times New Roman" pitchFamily="18" charset="0"/>
              </a:rPr>
              <a:t>of </a:t>
            </a: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</a:rPr>
              <a:t>a Typical Bacteria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77083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6002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THANKS</a:t>
            </a:r>
            <a:endParaRPr lang="en-US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Anton van Leeuwenhoek</a:t>
            </a:r>
            <a:br>
              <a:rPr lang="en-US"/>
            </a:br>
            <a:r>
              <a:rPr lang="en-US"/>
              <a:t>1632-1723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362200"/>
            <a:ext cx="3848100" cy="4114800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Dutch scientist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Invented the first compound microscope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First to observe LIVING cells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Blood cells and protists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76804" name="Picture 4" descr="leeuwenhoeksmal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9475" y="2057400"/>
            <a:ext cx="4149725" cy="3736975"/>
          </a:xfrm>
          <a:noFill/>
          <a:ln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Robert Brown</a:t>
            </a:r>
            <a:br>
              <a:rPr lang="en-US"/>
            </a:br>
            <a:r>
              <a:rPr lang="en-US"/>
              <a:t>1773-1858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Scottish botanist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In 1831 he was the first person to observe the nucleus of a cell</a:t>
            </a:r>
          </a:p>
          <a:p>
            <a:pPr>
              <a:buFont typeface="Wingdings" pitchFamily="2" charset="2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8" name="Picture 4" descr="brownnucle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700213"/>
            <a:ext cx="4149725" cy="2743200"/>
          </a:xfrm>
          <a:noFill/>
          <a:ln/>
        </p:spPr>
      </p:pic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5651500" y="2997200"/>
            <a:ext cx="304800" cy="1981200"/>
          </a:xfrm>
          <a:prstGeom prst="upArrow">
            <a:avLst>
              <a:gd name="adj1" fmla="val 50000"/>
              <a:gd name="adj2" fmla="val 16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6877050" y="3644900"/>
            <a:ext cx="304800" cy="1981200"/>
          </a:xfrm>
          <a:prstGeom prst="upArrow">
            <a:avLst>
              <a:gd name="adj1" fmla="val 50000"/>
              <a:gd name="adj2" fmla="val 16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  <p:bldP spid="77829" grpId="0" animBg="1"/>
      <p:bldP spid="778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Schleiden &amp; Schwann</a:t>
            </a:r>
            <a:br>
              <a:rPr lang="en-US"/>
            </a:br>
            <a:r>
              <a:rPr lang="en-US"/>
              <a:t>1804-1881   1810-1882</a:t>
            </a:r>
          </a:p>
        </p:txBody>
      </p:sp>
      <p:pic>
        <p:nvPicPr>
          <p:cNvPr id="78851" name="Picture 3" descr="schle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3603625" cy="4114800"/>
          </a:xfrm>
          <a:prstGeom prst="rect">
            <a:avLst/>
          </a:prstGeom>
          <a:noFill/>
        </p:spPr>
      </p:pic>
      <p:pic>
        <p:nvPicPr>
          <p:cNvPr id="78852" name="Picture 4" descr="Schwa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128838"/>
            <a:ext cx="4038600" cy="411956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Developing Cell Theory</a:t>
            </a:r>
            <a:br>
              <a:rPr lang="en-US"/>
            </a:br>
            <a:r>
              <a:rPr lang="en-US"/>
              <a:t>                1838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Schleiden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Said “all plants are made up of cells”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Schwann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Said “all animals are made up of cells”</a:t>
            </a:r>
          </a:p>
          <a:p>
            <a:pPr>
              <a:buFont typeface="Wingdings" pitchFamily="2" charset="2"/>
              <a:buNone/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/>
      <p:bldP spid="7987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9788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en-US"/>
              <a:t>Cell Theory Overview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/>
              <a:t>All organisms are made of one or more cells [Unicellular or Multicellular].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/>
              <a:t>All cells carry on life activities.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/>
              <a:t>New cells arise only from other living cells.</a:t>
            </a:r>
          </a:p>
          <a:p>
            <a:pPr marL="609600" indent="-609600">
              <a:buClr>
                <a:schemeClr val="tx1"/>
              </a:buClr>
              <a:buFontTx/>
              <a:buNone/>
            </a:pPr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629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Three Domains of Life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752600"/>
            <a:ext cx="4800600" cy="43434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Cyanobacteria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eubacteria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Archaea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prokaryotes living in extreme habitats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Eukarya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Protozoans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fungi, plants, &amp; animals</a:t>
            </a:r>
          </a:p>
        </p:txBody>
      </p:sp>
      <p:pic>
        <p:nvPicPr>
          <p:cNvPr id="5124" name="Picture 7" descr="cyanobacteri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3847" t="4041" r="11539" b="11111"/>
          <a:stretch>
            <a:fillRect/>
          </a:stretch>
        </p:blipFill>
        <p:spPr>
          <a:xfrm>
            <a:off x="7086600" y="1447800"/>
            <a:ext cx="1676400" cy="1600200"/>
          </a:xfrm>
          <a:noFill/>
        </p:spPr>
      </p:pic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29F4E8-29B3-4408-91E4-4AB11C9BCFE7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5126" name="Picture 5" descr="acid bacte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5150" y="3124200"/>
            <a:ext cx="2152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mu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0275" y="5105400"/>
            <a:ext cx="1293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905000"/>
            <a:ext cx="5791200" cy="1447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Characteristics of Bacteria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4B8E7-6A4E-4830-ACA3-4649E702722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On-screen Show (4:3)</PresentationFormat>
  <Paragraphs>126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Image</vt:lpstr>
      <vt:lpstr>Bacteria structure and Morphoogy</vt:lpstr>
      <vt:lpstr>Robert Hooke  (1635-1703)</vt:lpstr>
      <vt:lpstr>Anton van Leeuwenhoek 1632-1723</vt:lpstr>
      <vt:lpstr>Robert Brown 1773-1858</vt:lpstr>
      <vt:lpstr>Schleiden &amp; Schwann 1804-1881   1810-1882</vt:lpstr>
      <vt:lpstr>Developing Cell Theory                 1838</vt:lpstr>
      <vt:lpstr>Cell Theory Overview</vt:lpstr>
      <vt:lpstr>Three Domains of Life</vt:lpstr>
      <vt:lpstr> </vt:lpstr>
      <vt:lpstr>Domain Bacteria Kingdom Eubacteria</vt:lpstr>
      <vt:lpstr>Domain Archaea Kingdom Archaebacteria</vt:lpstr>
      <vt:lpstr>Archaebacteria</vt:lpstr>
      <vt:lpstr>Methanogens</vt:lpstr>
      <vt:lpstr>Extreme Halophiles</vt:lpstr>
      <vt:lpstr>Thermoacidophiles or Thermophiles</vt:lpstr>
      <vt:lpstr>Prokaryotic &amp; Eukaryotic Cells </vt:lpstr>
      <vt:lpstr>Prokaryotic vs Eukaryotic </vt:lpstr>
      <vt:lpstr>Earliest Prokaryotes</vt:lpstr>
      <vt:lpstr>Bacterial Structure</vt:lpstr>
      <vt:lpstr>Slide 20</vt:lpstr>
      <vt:lpstr>Slide 21</vt:lpstr>
      <vt:lpstr>Bacterial Structure</vt:lpstr>
      <vt:lpstr>Bacterial Cell Structure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 structure and Morphoogy</dc:title>
  <dc:creator>DR.SONAL MISHRA</dc:creator>
  <cp:lastModifiedBy>DR.SONAL MISHRA</cp:lastModifiedBy>
  <cp:revision>1</cp:revision>
  <dcterms:created xsi:type="dcterms:W3CDTF">2006-08-16T00:00:00Z</dcterms:created>
  <dcterms:modified xsi:type="dcterms:W3CDTF">2026-06-24T06:50:23Z</dcterms:modified>
</cp:coreProperties>
</file>